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60" r:id="rId1"/>
    <p:sldMasterId id="2147483744" r:id="rId2"/>
  </p:sldMasterIdLst>
  <p:notesMasterIdLst>
    <p:notesMasterId r:id="rId17"/>
  </p:notesMasterIdLst>
  <p:sldIdLst>
    <p:sldId id="286" r:id="rId3"/>
    <p:sldId id="287" r:id="rId4"/>
    <p:sldId id="288" r:id="rId5"/>
    <p:sldId id="293" r:id="rId6"/>
    <p:sldId id="295" r:id="rId7"/>
    <p:sldId id="296" r:id="rId8"/>
    <p:sldId id="299" r:id="rId9"/>
    <p:sldId id="298" r:id="rId10"/>
    <p:sldId id="294" r:id="rId11"/>
    <p:sldId id="297" r:id="rId12"/>
    <p:sldId id="289" r:id="rId13"/>
    <p:sldId id="290" r:id="rId14"/>
    <p:sldId id="291" r:id="rId15"/>
    <p:sldId id="292" r:id="rId16"/>
  </p:sldIdLst>
  <p:sldSz cx="12192000" cy="6858000"/>
  <p:notesSz cx="6888163" cy="100203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83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D9B85"/>
    <a:srgbClr val="6F252D"/>
    <a:srgbClr val="854746"/>
    <a:srgbClr val="F4EFE4"/>
    <a:srgbClr val="BFA25E"/>
    <a:srgbClr val="006538"/>
    <a:srgbClr val="0697A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2DE63D5-997A-4646-A377-4702673A728D}" styleName="Светлый стиль 2 — акцент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1E4AEA4-8DFA-4A89-87EB-49C32662AFE0}" styleName="Средний стиль 2 —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315" autoAdjust="0"/>
    <p:restoredTop sz="94660"/>
  </p:normalViewPr>
  <p:slideViewPr>
    <p:cSldViewPr snapToGrid="0" showGuides="1">
      <p:cViewPr varScale="1">
        <p:scale>
          <a:sx n="109" d="100"/>
          <a:sy n="109" d="100"/>
        </p:scale>
        <p:origin x="132" y="270"/>
      </p:cViewPr>
      <p:guideLst>
        <p:guide orient="horz" pos="2183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902075" y="0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A6C056-BD7D-41B0-A9ED-3057D76837EF}" type="datetimeFigureOut">
              <a:rPr lang="ru-RU" smtClean="0"/>
              <a:t>17.05.2024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04775" y="750888"/>
            <a:ext cx="6678613" cy="375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8975" y="4759325"/>
            <a:ext cx="5510213" cy="451008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517063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902075" y="9517063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368E7AD-B521-4BE0-AC2E-43990BAC53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260786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4530"/>
            <a:ext cx="9144000" cy="2387600"/>
          </a:xfrm>
        </p:spPr>
        <p:txBody>
          <a:bodyPr anchor="b">
            <a:normAutofit/>
          </a:bodyPr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DA5657-BB1B-4BAD-9FF2-EDE3451B7D05}" type="datetimeFigureOut">
              <a:rPr lang="ru-RU" smtClean="0"/>
              <a:t>17.05.2024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1CA27-1922-48D6-BB14-AF1210E567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063247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DA5657-BB1B-4BAD-9FF2-EDE3451B7D05}" type="datetimeFigureOut">
              <a:rPr lang="ru-RU" smtClean="0"/>
              <a:t>17.05.2024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1CA27-1922-48D6-BB14-AF1210E567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325025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0362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0362"/>
            <a:ext cx="7734300" cy="581183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DA5657-BB1B-4BAD-9FF2-EDE3451B7D05}" type="datetimeFigureOut">
              <a:rPr lang="ru-RU" smtClean="0"/>
              <a:t>17.05.2024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1CA27-1922-48D6-BB14-AF1210E567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12002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7F004-FFC9-4B65-914E-F3D78911B768}" type="datetimeFigureOut">
              <a:rPr lang="ru-RU" smtClean="0">
                <a:solidFill>
                  <a:srgbClr val="073E87"/>
                </a:solidFill>
              </a:rPr>
              <a:pPr/>
              <a:t>17.05.2024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73E87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6B997-5A7D-4B4D-A281-C48BA65D55B5}" type="slidenum">
              <a:rPr lang="ru-RU" smtClean="0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328028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 userDrawn="1"/>
        </p:nvSpPr>
        <p:spPr>
          <a:xfrm>
            <a:off x="0" y="-29083"/>
            <a:ext cx="12192000" cy="1854707"/>
          </a:xfrm>
          <a:prstGeom prst="rect">
            <a:avLst/>
          </a:prstGeom>
          <a:gradFill>
            <a:gsLst>
              <a:gs pos="0">
                <a:schemeClr val="accent1">
                  <a:lumMod val="60000"/>
                  <a:lumOff val="40000"/>
                  <a:alpha val="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162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>
              <a:solidFill>
                <a:prstClr val="white"/>
              </a:solidFill>
              <a:latin typeface="Candara"/>
            </a:endParaRPr>
          </a:p>
        </p:txBody>
      </p:sp>
      <p:sp>
        <p:nvSpPr>
          <p:cNvPr id="9" name="Объект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 fontScale="25000" lnSpcReduction="20000"/>
          </a:bodyPr>
          <a:lstStyle/>
          <a:p>
            <a:endParaRPr lang="ru-RU" dirty="0"/>
          </a:p>
        </p:txBody>
      </p:sp>
      <p:pic>
        <p:nvPicPr>
          <p:cNvPr id="11" name="Рисунок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7094" y="168690"/>
            <a:ext cx="1202211" cy="825818"/>
          </a:xfrm>
          <a:prstGeom prst="rect">
            <a:avLst/>
          </a:prstGeom>
        </p:spPr>
      </p:pic>
      <p:sp>
        <p:nvSpPr>
          <p:cNvPr id="14" name="Текст 13"/>
          <p:cNvSpPr>
            <a:spLocks noGrp="1"/>
          </p:cNvSpPr>
          <p:nvPr>
            <p:ph type="body" sz="quarter" idx="10"/>
          </p:nvPr>
        </p:nvSpPr>
        <p:spPr>
          <a:xfrm>
            <a:off x="1712913" y="168690"/>
            <a:ext cx="9548812" cy="825818"/>
          </a:xfrm>
        </p:spPr>
        <p:txBody>
          <a:bodyPr anchor="ctr"/>
          <a:lstStyle>
            <a:lvl1pPr>
              <a:defRPr b="1">
                <a:solidFill>
                  <a:schemeClr val="accent1">
                    <a:lumMod val="75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</a:defRPr>
            </a:lvl1pPr>
            <a:lvl2pPr>
              <a:defRPr b="1">
                <a:solidFill>
                  <a:schemeClr val="accent1">
                    <a:lumMod val="75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</a:defRPr>
            </a:lvl2pPr>
            <a:lvl3pPr>
              <a:defRPr b="1">
                <a:solidFill>
                  <a:schemeClr val="accent1">
                    <a:lumMod val="75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</a:defRPr>
            </a:lvl3pPr>
            <a:lvl4pPr>
              <a:defRPr b="1">
                <a:solidFill>
                  <a:schemeClr val="accent1">
                    <a:lumMod val="75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</a:defRPr>
            </a:lvl4pPr>
            <a:lvl5pPr>
              <a:defRPr b="1">
                <a:solidFill>
                  <a:schemeClr val="accent1">
                    <a:lumMod val="75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89177247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7F004-FFC9-4B65-914E-F3D78911B768}" type="datetimeFigureOut">
              <a:rPr lang="ru-RU" smtClean="0">
                <a:solidFill>
                  <a:srgbClr val="073E87"/>
                </a:solidFill>
              </a:rPr>
              <a:pPr/>
              <a:t>17.05.2024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73E87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6B997-5A7D-4B4D-A281-C48BA65D55B5}" type="slidenum">
              <a:rPr lang="ru-RU" smtClean="0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3984094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7F004-FFC9-4B65-914E-F3D78911B768}" type="datetimeFigureOut">
              <a:rPr lang="ru-RU" smtClean="0">
                <a:solidFill>
                  <a:srgbClr val="073E87"/>
                </a:solidFill>
              </a:rPr>
              <a:pPr/>
              <a:t>17.05.2024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73E87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6B997-5A7D-4B4D-A281-C48BA65D55B5}" type="slidenum">
              <a:rPr lang="ru-RU" smtClean="0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6923214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7F004-FFC9-4B65-914E-F3D78911B768}" type="datetimeFigureOut">
              <a:rPr lang="ru-RU" smtClean="0">
                <a:solidFill>
                  <a:srgbClr val="073E87"/>
                </a:solidFill>
              </a:rPr>
              <a:pPr/>
              <a:t>17.05.2024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73E87"/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6B997-5A7D-4B4D-A281-C48BA65D55B5}" type="slidenum">
              <a:rPr lang="ru-RU" smtClean="0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4624667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7F004-FFC9-4B65-914E-F3D78911B768}" type="datetimeFigureOut">
              <a:rPr lang="ru-RU" smtClean="0">
                <a:solidFill>
                  <a:srgbClr val="073E87"/>
                </a:solidFill>
              </a:rPr>
              <a:pPr/>
              <a:t>17.05.2024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73E87"/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6B997-5A7D-4B4D-A281-C48BA65D55B5}" type="slidenum">
              <a:rPr lang="ru-RU" smtClean="0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0998391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7F004-FFC9-4B65-914E-F3D78911B768}" type="datetimeFigureOut">
              <a:rPr lang="ru-RU" smtClean="0">
                <a:solidFill>
                  <a:srgbClr val="073E87"/>
                </a:solidFill>
              </a:rPr>
              <a:pPr/>
              <a:t>17.05.2024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73E87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6B997-5A7D-4B4D-A281-C48BA65D55B5}" type="slidenum">
              <a:rPr lang="ru-RU" smtClean="0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7664077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7F004-FFC9-4B65-914E-F3D78911B768}" type="datetimeFigureOut">
              <a:rPr lang="ru-RU" smtClean="0">
                <a:solidFill>
                  <a:srgbClr val="073E87"/>
                </a:solidFill>
              </a:rPr>
              <a:pPr/>
              <a:t>17.05.2024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73E87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6B997-5A7D-4B4D-A281-C48BA65D55B5}" type="slidenum">
              <a:rPr lang="ru-RU" smtClean="0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8007735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DA5657-BB1B-4BAD-9FF2-EDE3451B7D05}" type="datetimeFigureOut">
              <a:rPr lang="ru-RU" smtClean="0"/>
              <a:t>17.05.2024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1CA27-1922-48D6-BB14-AF1210E567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7094444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7F004-FFC9-4B65-914E-F3D78911B768}" type="datetimeFigureOut">
              <a:rPr lang="ru-RU" smtClean="0">
                <a:solidFill>
                  <a:srgbClr val="073E87"/>
                </a:solidFill>
              </a:rPr>
              <a:pPr/>
              <a:t>17.05.2024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73E87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6B997-5A7D-4B4D-A281-C48BA65D55B5}" type="slidenum">
              <a:rPr lang="ru-RU" smtClean="0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4142678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7F004-FFC9-4B65-914E-F3D78911B768}" type="datetimeFigureOut">
              <a:rPr lang="ru-RU" smtClean="0">
                <a:solidFill>
                  <a:srgbClr val="073E87"/>
                </a:solidFill>
              </a:rPr>
              <a:pPr/>
              <a:t>17.05.2024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73E87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6B997-5A7D-4B4D-A281-C48BA65D55B5}" type="slidenum">
              <a:rPr lang="ru-RU" smtClean="0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6718062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7F004-FFC9-4B65-914E-F3D78911B768}" type="datetimeFigureOut">
              <a:rPr lang="ru-RU" smtClean="0">
                <a:solidFill>
                  <a:srgbClr val="073E87"/>
                </a:solidFill>
              </a:rPr>
              <a:pPr/>
              <a:t>17.05.2024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73E87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6B997-5A7D-4B4D-A281-C48BA65D55B5}" type="slidenum">
              <a:rPr lang="ru-RU" smtClean="0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8637147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Заголовок и объект" type="obj">
  <p:cSld name="1_Заголовок и объект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2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25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4" name="Google Shape;24;p2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25" name="Google Shape;25;p2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26" name="Google Shape;26;p2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fld id="{00000000-1234-1234-1234-123412341234}" type="slidenum">
              <a:rPr lang="ru-RU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89795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12423"/>
            <a:ext cx="10515600" cy="2851208"/>
          </a:xfrm>
        </p:spPr>
        <p:txBody>
          <a:bodyPr anchor="b">
            <a:normAutofit/>
          </a:bodyPr>
          <a:lstStyle>
            <a:lvl1pPr>
              <a:defRPr sz="6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52633"/>
            <a:ext cx="105156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DA5657-BB1B-4BAD-9FF2-EDE3451B7D05}" type="datetimeFigureOut">
              <a:rPr lang="ru-RU" smtClean="0"/>
              <a:t>17.05.2024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1CA27-1922-48D6-BB14-AF1210E567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81663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5127" y="1828800"/>
            <a:ext cx="5181600" cy="435133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8800"/>
            <a:ext cx="5181600" cy="435133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DA5657-BB1B-4BAD-9FF2-EDE3451B7D05}" type="datetimeFigureOut">
              <a:rPr lang="ru-RU" smtClean="0"/>
              <a:t>17.05.2024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1CA27-1922-48D6-BB14-AF1210E567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241768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681850"/>
            <a:ext cx="515620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5127" y="2507550"/>
            <a:ext cx="5156200" cy="36805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851"/>
            <a:ext cx="51816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7550"/>
            <a:ext cx="5181601" cy="36805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DA5657-BB1B-4BAD-9FF2-EDE3451B7D05}" type="datetimeFigureOut">
              <a:rPr lang="ru-RU" smtClean="0"/>
              <a:t>17.05.2024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1CA27-1922-48D6-BB14-AF1210E567C9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31166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DA5657-BB1B-4BAD-9FF2-EDE3451B7D05}" type="datetimeFigureOut">
              <a:rPr lang="ru-RU" smtClean="0"/>
              <a:t>17.05.2024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1CA27-1922-48D6-BB14-AF1210E567C9}" type="slidenum">
              <a:rPr lang="ru-RU" smtClean="0"/>
              <a:t>‹#›</a:t>
            </a:fld>
            <a:endParaRPr lang="ru-RU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63055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DA5657-BB1B-4BAD-9FF2-EDE3451B7D05}" type="datetimeFigureOut">
              <a:rPr lang="ru-RU" smtClean="0"/>
              <a:t>17.05.2024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1CA27-1922-48D6-BB14-AF1210E567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768812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197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399"/>
            <a:ext cx="393192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DA5657-BB1B-4BAD-9FF2-EDE3451B7D05}" type="datetimeFigureOut">
              <a:rPr lang="ru-RU" smtClean="0"/>
              <a:t>17.05.2024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1CA27-1922-48D6-BB14-AF1210E567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42082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20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400"/>
            <a:ext cx="393192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DA5657-BB1B-4BAD-9FF2-EDE3451B7D05}" type="datetimeFigureOut">
              <a:rPr lang="ru-RU" smtClean="0"/>
              <a:t>17.05.2024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1CA27-1922-48D6-BB14-AF1210E567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79306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45127" y="365760"/>
            <a:ext cx="105156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828800"/>
            <a:ext cx="105156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1FDA5657-BB1B-4BAD-9FF2-EDE3451B7D05}" type="datetimeFigureOut">
              <a:rPr lang="ru-RU" smtClean="0"/>
              <a:t>17.05.2024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7527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F1CA27-1922-48D6-BB14-AF1210E567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514822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Wingdings 2" pitchFamily="18" charset="2"/>
        <a:buChar char="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C7F004-FFC9-4B65-914E-F3D78911B768}" type="datetimeFigureOut">
              <a:rPr lang="ru-RU" smtClean="0">
                <a:solidFill>
                  <a:srgbClr val="073E87"/>
                </a:solidFill>
              </a:rPr>
              <a:pPr/>
              <a:t>17.05.2024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srgbClr val="073E87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26B997-5A7D-4B4D-A281-C48BA65D55B5}" type="slidenum">
              <a:rPr lang="ru-RU" smtClean="0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17769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  <p:sldLayoutId id="2147483756" r:id="rId12"/>
  </p:sldLayoutIdLst>
  <p:transition>
    <p:wipe dir="d"/>
  </p:transition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abiturient.tspu.edu.ru/wp-content/uploads/2024/05/&#8470;555_27_04_2024.pdf" TargetMode="External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mailto:priem@tspu.edu.ru" TargetMode="External"/><Relationship Id="rId7" Type="http://schemas.openxmlformats.org/officeDocument/2006/relationships/image" Target="../media/image5.png"/><Relationship Id="rId2" Type="http://schemas.openxmlformats.org/officeDocument/2006/relationships/hyperlink" Target="mailto:pktspu@tspu.edu.ru" TargetMode="External"/><Relationship Id="rId1" Type="http://schemas.openxmlformats.org/officeDocument/2006/relationships/slideLayout" Target="../slideLayouts/slideLayout13.xml"/><Relationship Id="rId6" Type="http://schemas.openxmlformats.org/officeDocument/2006/relationships/hyperlink" Target="https://www.tspu.edu.ru/ppk.html" TargetMode="External"/><Relationship Id="rId5" Type="http://schemas.openxmlformats.org/officeDocument/2006/relationships/hyperlink" Target="http://abiturient.tspu.edu.ru/" TargetMode="External"/><Relationship Id="rId4" Type="http://schemas.openxmlformats.org/officeDocument/2006/relationships/hyperlink" Target="http://www.tspu.edu.ru/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322418" y="3589778"/>
            <a:ext cx="9547163" cy="823031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50848" y="4051879"/>
            <a:ext cx="11663274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0070C0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Приемная кампания</a:t>
            </a:r>
            <a:endParaRPr lang="ru-RU" sz="2800" b="1" dirty="0" smtClean="0">
              <a:solidFill>
                <a:srgbClr val="0070C0"/>
              </a:solidFill>
              <a:latin typeface="Century Gothic" panose="020B0502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2800" b="1" dirty="0" smtClean="0">
                <a:solidFill>
                  <a:srgbClr val="0070C0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dirty="0" smtClean="0">
                <a:solidFill>
                  <a:srgbClr val="0070C0"/>
                </a:solidFill>
                <a:latin typeface="Century Gothic" panose="020B0502020202020204" pitchFamily="34" charset="0"/>
                <a:ea typeface="Times New Roman"/>
                <a:cs typeface="Arial" panose="020B0604020202020204" pitchFamily="34" charset="0"/>
              </a:rPr>
              <a:t>Томского государственного педагогического университета </a:t>
            </a:r>
            <a:endParaRPr lang="ru-RU" sz="2800" b="1" dirty="0" smtClean="0">
              <a:solidFill>
                <a:srgbClr val="0070C0"/>
              </a:solidFill>
              <a:latin typeface="Century Gothic" panose="020B0502020202020204" pitchFamily="34" charset="0"/>
              <a:ea typeface="Times New Roman"/>
              <a:cs typeface="Arial" panose="020B0604020202020204" pitchFamily="34" charset="0"/>
            </a:endParaRPr>
          </a:p>
          <a:p>
            <a:pPr algn="ctr"/>
            <a:r>
              <a:rPr lang="ru-RU" sz="2800" b="1" dirty="0" smtClean="0">
                <a:solidFill>
                  <a:srgbClr val="0070C0"/>
                </a:solidFill>
                <a:latin typeface="Century Gothic" panose="020B0502020202020204" pitchFamily="34" charset="0"/>
                <a:ea typeface="Times New Roman"/>
                <a:cs typeface="Arial" panose="020B0604020202020204" pitchFamily="34" charset="0"/>
              </a:rPr>
              <a:t>в </a:t>
            </a:r>
            <a:r>
              <a:rPr lang="ru-RU" sz="2800" b="1" dirty="0">
                <a:solidFill>
                  <a:srgbClr val="0070C0"/>
                </a:solidFill>
                <a:latin typeface="Century Gothic" panose="020B0502020202020204" pitchFamily="34" charset="0"/>
                <a:ea typeface="Times New Roman"/>
                <a:cs typeface="Arial" panose="020B0604020202020204" pitchFamily="34" charset="0"/>
              </a:rPr>
              <a:t>2024 г</a:t>
            </a:r>
            <a:r>
              <a:rPr lang="ru-RU" sz="2800" b="1" dirty="0" smtClean="0">
                <a:solidFill>
                  <a:srgbClr val="0070C0"/>
                </a:solidFill>
                <a:latin typeface="Century Gothic" panose="020B0502020202020204" pitchFamily="34" charset="0"/>
                <a:ea typeface="Times New Roman"/>
                <a:cs typeface="Arial" panose="020B0604020202020204" pitchFamily="34" charset="0"/>
              </a:rPr>
              <a:t>. Целевое обучение</a:t>
            </a:r>
            <a:endParaRPr lang="ru-RU" sz="2800" dirty="0">
              <a:solidFill>
                <a:srgbClr val="0070C0"/>
              </a:solidFill>
              <a:latin typeface="Century Gothic" panose="020B0502020202020204" pitchFamily="34" charset="0"/>
              <a:ea typeface="Times New Roman"/>
              <a:cs typeface="Arial" panose="020B0604020202020204" pitchFamily="34" charset="0"/>
            </a:endParaRPr>
          </a:p>
          <a:p>
            <a:pPr algn="ctr"/>
            <a:endParaRPr lang="ru-RU" sz="3200" b="1" dirty="0">
              <a:solidFill>
                <a:srgbClr val="0070C0"/>
              </a:solidFill>
              <a:latin typeface="Century Gothic" panose="020B0502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666952" y="5688449"/>
            <a:ext cx="703975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i="1" dirty="0" smtClean="0">
                <a:solidFill>
                  <a:srgbClr val="0070C0"/>
                </a:solidFill>
                <a:latin typeface="Century Gothic" panose="020B0502020202020204" pitchFamily="34" charset="0"/>
              </a:rPr>
              <a:t>Садиева Марина </a:t>
            </a:r>
            <a:r>
              <a:rPr lang="ru-RU" sz="1400" b="1" i="1" dirty="0" smtClean="0">
                <a:solidFill>
                  <a:srgbClr val="0070C0"/>
                </a:solidFill>
                <a:latin typeface="Century Gothic" panose="020B0502020202020204" pitchFamily="34" charset="0"/>
              </a:rPr>
              <a:t>Станиславовна, </a:t>
            </a:r>
          </a:p>
          <a:p>
            <a:pPr algn="ctr"/>
            <a:r>
              <a:rPr lang="ru-RU" sz="1400" b="1" i="1" dirty="0" smtClean="0">
                <a:solidFill>
                  <a:srgbClr val="0070C0"/>
                </a:solidFill>
                <a:latin typeface="Century Gothic" panose="020B0502020202020204" pitchFamily="34" charset="0"/>
              </a:rPr>
              <a:t>кандидат психологических наук,</a:t>
            </a:r>
            <a:endParaRPr lang="ru-RU" sz="1400" b="1" i="1" dirty="0" smtClean="0">
              <a:solidFill>
                <a:srgbClr val="0070C0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ru-RU" sz="1400" b="1" i="1" dirty="0" smtClean="0">
                <a:solidFill>
                  <a:srgbClr val="0070C0"/>
                </a:solidFill>
                <a:latin typeface="Century Gothic" panose="020B0502020202020204" pitchFamily="34" charset="0"/>
              </a:rPr>
              <a:t> проректор по образовательной </a:t>
            </a:r>
          </a:p>
          <a:p>
            <a:pPr algn="ctr"/>
            <a:r>
              <a:rPr lang="ru-RU" sz="1400" b="1" i="1" dirty="0" smtClean="0">
                <a:solidFill>
                  <a:srgbClr val="0070C0"/>
                </a:solidFill>
                <a:latin typeface="Century Gothic" panose="020B0502020202020204" pitchFamily="34" charset="0"/>
              </a:rPr>
              <a:t>деятельности </a:t>
            </a:r>
            <a:r>
              <a:rPr lang="ru-RU" sz="1400" b="1" i="1" dirty="0" smtClean="0">
                <a:solidFill>
                  <a:srgbClr val="0070C0"/>
                </a:solidFill>
                <a:latin typeface="Century Gothic" panose="020B0502020202020204" pitchFamily="34" charset="0"/>
              </a:rPr>
              <a:t>ТГПУ </a:t>
            </a:r>
          </a:p>
          <a:p>
            <a:pPr algn="ctr"/>
            <a:r>
              <a:rPr lang="ru-RU" sz="1400" dirty="0"/>
              <a:t>8 913 </a:t>
            </a:r>
            <a:r>
              <a:rPr lang="ru-RU" sz="1400"/>
              <a:t>822 </a:t>
            </a:r>
            <a:r>
              <a:rPr lang="ru-RU" sz="1400" smtClean="0"/>
              <a:t>1820,  </a:t>
            </a:r>
            <a:r>
              <a:rPr lang="ru-RU" sz="1400" dirty="0" smtClean="0"/>
              <a:t>sadievams@tspu.edu.ru</a:t>
            </a:r>
            <a:endParaRPr lang="ru-RU" sz="1400" dirty="0"/>
          </a:p>
          <a:p>
            <a:pPr algn="ctr"/>
            <a:endParaRPr lang="ru-RU" sz="1400" b="1" i="1" dirty="0" smtClean="0">
              <a:solidFill>
                <a:srgbClr val="0070C0"/>
              </a:solidFill>
              <a:latin typeface="Century Gothic" panose="020B0502020202020204" pitchFamily="34" charset="0"/>
            </a:endParaRP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0280" y="2814361"/>
            <a:ext cx="9547163" cy="823031"/>
          </a:xfrm>
          <a:prstGeom prst="rect">
            <a:avLst/>
          </a:prstGeom>
        </p:spPr>
      </p:pic>
      <p:pic>
        <p:nvPicPr>
          <p:cNvPr id="11" name="Рисунок 10"/>
          <p:cNvPicPr>
            <a:picLocks noChangeAspect="1"/>
          </p:cNvPicPr>
          <p:nvPr/>
        </p:nvPicPr>
        <p:blipFill rotWithShape="1">
          <a:blip r:embed="rId3"/>
          <a:srcRect l="28008" t="21285" r="14196" b="50291"/>
          <a:stretch/>
        </p:blipFill>
        <p:spPr>
          <a:xfrm>
            <a:off x="1746913" y="1720323"/>
            <a:ext cx="8740530" cy="21762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3130612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87779" y="3804556"/>
            <a:ext cx="5185524" cy="2873179"/>
          </a:xfrm>
          <a:prstGeom prst="rect">
            <a:avLst/>
          </a:prstGeom>
          <a:solidFill>
            <a:schemeClr val="accent1">
              <a:alpha val="39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sz="1000" dirty="0">
                <a:solidFill>
                  <a:srgbClr val="000000"/>
                </a:solidFill>
                <a:latin typeface="Arial Cyr"/>
                <a:ea typeface="+mn-ea"/>
              </a:rPr>
              <a:t> </a:t>
            </a:r>
            <a:endParaRPr lang="ru-RU" sz="1800" dirty="0">
              <a:latin typeface="Century Gothic" panose="020B0502020202020204" pitchFamily="34" charset="0"/>
            </a:endParaRPr>
          </a:p>
        </p:txBody>
      </p:sp>
      <p:sp>
        <p:nvSpPr>
          <p:cNvPr id="6" name="Текст 2"/>
          <p:cNvSpPr txBox="1">
            <a:spLocks/>
          </p:cNvSpPr>
          <p:nvPr/>
        </p:nvSpPr>
        <p:spPr>
          <a:xfrm>
            <a:off x="1608666" y="0"/>
            <a:ext cx="10092261" cy="6776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b="1" kern="1200">
                <a:solidFill>
                  <a:schemeClr val="accent1">
                    <a:lumMod val="75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b="1" kern="1200">
                <a:solidFill>
                  <a:schemeClr val="accent1">
                    <a:lumMod val="75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b="1" kern="1200">
                <a:solidFill>
                  <a:schemeClr val="accent1">
                    <a:lumMod val="75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1" kern="1200">
                <a:solidFill>
                  <a:schemeClr val="accent1">
                    <a:lumMod val="75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1" kern="1200">
                <a:solidFill>
                  <a:schemeClr val="accent1">
                    <a:lumMod val="75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ru-RU" sz="1600" dirty="0" smtClean="0">
                <a:solidFill>
                  <a:srgbClr val="002060"/>
                </a:solidFill>
                <a:latin typeface="Century Gothic" panose="020B0502020202020204" pitchFamily="34" charset="0"/>
                <a:ea typeface="+mn-ea"/>
              </a:rPr>
              <a:t>КОЛИЧЕСТВО ЦЕЛЕВИКОВ, ПОСТУПИВШИХ В 2023 г. </a:t>
            </a:r>
            <a:endParaRPr lang="ru-RU" sz="1600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442616" y="936898"/>
            <a:ext cx="9056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600" b="0" i="0" u="none" strike="noStrike" kern="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</a:rPr>
              <a:t>89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776954" y="1559838"/>
            <a:ext cx="22370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rgbClr val="0070C0"/>
                </a:solidFill>
              </a:rPr>
              <a:t>поступили в 2023 г.</a:t>
            </a:r>
            <a:endParaRPr lang="ru-RU" dirty="0">
              <a:solidFill>
                <a:srgbClr val="0070C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02974" y="2618054"/>
            <a:ext cx="9056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600" b="0" i="0" u="none" strike="noStrike" kern="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entury Gothic" panose="020B0502020202020204" pitchFamily="34" charset="0"/>
              </a:rPr>
              <a:t>45</a:t>
            </a:r>
          </a:p>
        </p:txBody>
      </p:sp>
      <p:sp>
        <p:nvSpPr>
          <p:cNvPr id="11" name="Стрелка вниз 10"/>
          <p:cNvSpPr/>
          <p:nvPr/>
        </p:nvSpPr>
        <p:spPr>
          <a:xfrm rot="1821964">
            <a:off x="1423408" y="2028913"/>
            <a:ext cx="432707" cy="46017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TextBox 11"/>
          <p:cNvSpPr txBox="1"/>
          <p:nvPr/>
        </p:nvSpPr>
        <p:spPr>
          <a:xfrm>
            <a:off x="187779" y="3264385"/>
            <a:ext cx="19527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0070C0"/>
                </a:solidFill>
              </a:rPr>
              <a:t>Томская область</a:t>
            </a:r>
            <a:endParaRPr lang="ru-RU" b="1" dirty="0">
              <a:solidFill>
                <a:srgbClr val="0070C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482214" y="2618054"/>
            <a:ext cx="9056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600" b="0" i="0" u="none" strike="noStrike" kern="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entury Gothic" panose="020B0502020202020204" pitchFamily="34" charset="0"/>
              </a:rPr>
              <a:t>38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2177312" y="3230524"/>
            <a:ext cx="15154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0070C0"/>
                </a:solidFill>
              </a:rPr>
              <a:t>Томск</a:t>
            </a:r>
            <a:endParaRPr lang="ru-RU" b="1" dirty="0">
              <a:solidFill>
                <a:srgbClr val="0070C0"/>
              </a:solidFill>
            </a:endParaRPr>
          </a:p>
        </p:txBody>
      </p:sp>
      <p:sp>
        <p:nvSpPr>
          <p:cNvPr id="16" name="Стрелка вниз 15"/>
          <p:cNvSpPr/>
          <p:nvPr/>
        </p:nvSpPr>
        <p:spPr>
          <a:xfrm>
            <a:off x="2526844" y="2072709"/>
            <a:ext cx="424543" cy="43474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Стрелка вниз 16"/>
          <p:cNvSpPr/>
          <p:nvPr/>
        </p:nvSpPr>
        <p:spPr>
          <a:xfrm rot="19416753">
            <a:off x="3535137" y="2022590"/>
            <a:ext cx="457200" cy="44903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TextBox 21"/>
          <p:cNvSpPr txBox="1"/>
          <p:nvPr/>
        </p:nvSpPr>
        <p:spPr>
          <a:xfrm>
            <a:off x="3654649" y="3198258"/>
            <a:ext cx="19542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0070C0"/>
                </a:solidFill>
              </a:rPr>
              <a:t>Другие регионы</a:t>
            </a:r>
            <a:endParaRPr lang="ru-RU" b="1" dirty="0">
              <a:solidFill>
                <a:srgbClr val="0070C0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3763736" y="2634383"/>
            <a:ext cx="11511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 smtClean="0">
                <a:solidFill>
                  <a:srgbClr val="0070C0"/>
                </a:solidFill>
              </a:rPr>
              <a:t>6</a:t>
            </a:r>
            <a:endParaRPr lang="ru-RU" sz="3600" dirty="0">
              <a:solidFill>
                <a:srgbClr val="0070C0"/>
              </a:solidFill>
            </a:endParaRPr>
          </a:p>
        </p:txBody>
      </p:sp>
      <p:graphicFrame>
        <p:nvGraphicFramePr>
          <p:cNvPr id="24" name="Таблица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16145112"/>
              </p:ext>
            </p:extLst>
          </p:nvPr>
        </p:nvGraphicFramePr>
        <p:xfrm>
          <a:off x="5925751" y="1240670"/>
          <a:ext cx="5775176" cy="46538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051837"/>
                <a:gridCol w="2723339"/>
              </a:tblGrid>
              <a:tr h="40800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>
                          <a:solidFill>
                            <a:srgbClr val="6F252D"/>
                          </a:solidFill>
                          <a:effectLst/>
                        </a:rPr>
                        <a:t>Муниципалитеты</a:t>
                      </a:r>
                      <a:endParaRPr lang="ru-RU" sz="1200" dirty="0">
                        <a:solidFill>
                          <a:srgbClr val="6F252D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692" marR="63692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>
                          <a:solidFill>
                            <a:srgbClr val="6F252D"/>
                          </a:solidFill>
                          <a:effectLst/>
                        </a:rPr>
                        <a:t>Количество поступивших в рамках целевой квоты</a:t>
                      </a:r>
                      <a:endParaRPr lang="ru-RU" sz="1200" dirty="0">
                        <a:solidFill>
                          <a:srgbClr val="6F252D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692" marR="63692" marT="0" marB="0">
                    <a:solidFill>
                      <a:schemeClr val="bg1"/>
                    </a:solidFill>
                  </a:tcPr>
                </a:tc>
              </a:tr>
              <a:tr h="20400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>
                          <a:solidFill>
                            <a:srgbClr val="6F252D"/>
                          </a:solidFill>
                          <a:effectLst/>
                        </a:rPr>
                        <a:t>Томская область</a:t>
                      </a:r>
                      <a:endParaRPr lang="ru-RU" sz="1200" dirty="0">
                        <a:solidFill>
                          <a:srgbClr val="6F252D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692" marR="63692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solidFill>
                            <a:srgbClr val="6F252D"/>
                          </a:solidFill>
                          <a:effectLst/>
                        </a:rPr>
                        <a:t> </a:t>
                      </a:r>
                      <a:endParaRPr lang="ru-RU" sz="1000" dirty="0">
                        <a:solidFill>
                          <a:srgbClr val="6F252D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692" marR="63692" marT="0" marB="0">
                    <a:solidFill>
                      <a:schemeClr val="bg1"/>
                    </a:solidFill>
                  </a:tcPr>
                </a:tc>
              </a:tr>
              <a:tr h="17739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kern="100" dirty="0">
                          <a:solidFill>
                            <a:srgbClr val="6F252D"/>
                          </a:solidFill>
                          <a:effectLst/>
                        </a:rPr>
                        <a:t>Александровский </a:t>
                      </a:r>
                      <a:endParaRPr lang="ru-RU" sz="1200" kern="100" dirty="0">
                        <a:solidFill>
                          <a:srgbClr val="6F252D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692" marR="63692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indent="-68580" algn="ctr">
                        <a:spcAft>
                          <a:spcPts val="0"/>
                        </a:spcAft>
                      </a:pPr>
                      <a:r>
                        <a:rPr lang="ru-RU" sz="1200" b="1" kern="100" dirty="0">
                          <a:solidFill>
                            <a:srgbClr val="6F252D"/>
                          </a:solidFill>
                          <a:effectLst/>
                        </a:rPr>
                        <a:t>1</a:t>
                      </a:r>
                      <a:endParaRPr lang="ru-RU" sz="1200" b="1" kern="100" dirty="0">
                        <a:solidFill>
                          <a:srgbClr val="6F252D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692" marR="63692" marT="0" marB="0">
                    <a:solidFill>
                      <a:schemeClr val="bg1"/>
                    </a:solidFill>
                  </a:tcPr>
                </a:tc>
              </a:tr>
              <a:tr h="20400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 err="1">
                          <a:solidFill>
                            <a:srgbClr val="6F252D"/>
                          </a:solidFill>
                          <a:effectLst/>
                        </a:rPr>
                        <a:t>Асиновский</a:t>
                      </a:r>
                      <a:endParaRPr lang="ru-RU" sz="1200" dirty="0">
                        <a:solidFill>
                          <a:srgbClr val="6F252D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692" marR="63692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b="1" dirty="0">
                          <a:solidFill>
                            <a:srgbClr val="6F252D"/>
                          </a:solidFill>
                          <a:effectLst/>
                        </a:rPr>
                        <a:t>7</a:t>
                      </a:r>
                      <a:endParaRPr lang="ru-RU" sz="1200" b="1" dirty="0">
                        <a:solidFill>
                          <a:srgbClr val="6F252D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692" marR="63692" marT="0" marB="0">
                    <a:solidFill>
                      <a:schemeClr val="bg1"/>
                    </a:solidFill>
                  </a:tcPr>
                </a:tc>
              </a:tr>
              <a:tr h="2293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 err="1">
                          <a:solidFill>
                            <a:srgbClr val="6F252D"/>
                          </a:solidFill>
                          <a:effectLst/>
                        </a:rPr>
                        <a:t>Бакчарский</a:t>
                      </a:r>
                      <a:r>
                        <a:rPr lang="ru-RU" sz="1200" dirty="0">
                          <a:solidFill>
                            <a:srgbClr val="6F252D"/>
                          </a:solidFill>
                          <a:effectLst/>
                        </a:rPr>
                        <a:t> </a:t>
                      </a:r>
                      <a:endParaRPr lang="ru-RU" sz="1200" dirty="0">
                        <a:solidFill>
                          <a:srgbClr val="6F252D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692" marR="63692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b="1" dirty="0">
                          <a:solidFill>
                            <a:srgbClr val="6F252D"/>
                          </a:solidFill>
                          <a:effectLst/>
                        </a:rPr>
                        <a:t>2</a:t>
                      </a:r>
                      <a:endParaRPr lang="ru-RU" sz="1200" b="1" dirty="0">
                        <a:solidFill>
                          <a:srgbClr val="6F252D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692" marR="63692" marT="0" marB="0">
                    <a:solidFill>
                      <a:schemeClr val="bg1"/>
                    </a:solidFill>
                  </a:tcPr>
                </a:tc>
              </a:tr>
              <a:tr h="22710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2541270" algn="l"/>
                        </a:tabLst>
                      </a:pPr>
                      <a:r>
                        <a:rPr lang="ru-RU" sz="1200" kern="100" dirty="0" err="1">
                          <a:solidFill>
                            <a:srgbClr val="6F252D"/>
                          </a:solidFill>
                          <a:effectLst/>
                        </a:rPr>
                        <a:t>Верхнекетский</a:t>
                      </a:r>
                      <a:r>
                        <a:rPr lang="ru-RU" sz="1200" kern="100" dirty="0">
                          <a:solidFill>
                            <a:srgbClr val="6F252D"/>
                          </a:solidFill>
                          <a:effectLst/>
                        </a:rPr>
                        <a:t> </a:t>
                      </a:r>
                      <a:endParaRPr lang="ru-RU" sz="1200" kern="100" dirty="0">
                        <a:solidFill>
                          <a:srgbClr val="6F252D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692" marR="63692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541270" algn="l"/>
                        </a:tabLst>
                      </a:pPr>
                      <a:r>
                        <a:rPr lang="ru-RU" sz="1200" b="1" kern="100" dirty="0">
                          <a:solidFill>
                            <a:srgbClr val="6F252D"/>
                          </a:solidFill>
                          <a:effectLst/>
                        </a:rPr>
                        <a:t>2</a:t>
                      </a:r>
                      <a:endParaRPr lang="ru-RU" sz="1200" b="1" kern="100" dirty="0">
                        <a:solidFill>
                          <a:srgbClr val="6F252D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692" marR="63692" marT="0" marB="0">
                    <a:solidFill>
                      <a:schemeClr val="bg1"/>
                    </a:solidFill>
                  </a:tcPr>
                </a:tc>
              </a:tr>
              <a:tr h="20400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>
                          <a:solidFill>
                            <a:srgbClr val="6F252D"/>
                          </a:solidFill>
                          <a:effectLst/>
                        </a:rPr>
                        <a:t>Зырянский </a:t>
                      </a:r>
                      <a:endParaRPr lang="ru-RU" sz="1200" dirty="0">
                        <a:solidFill>
                          <a:srgbClr val="6F252D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692" marR="63692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b="1" dirty="0">
                          <a:solidFill>
                            <a:srgbClr val="6F252D"/>
                          </a:solidFill>
                          <a:effectLst/>
                        </a:rPr>
                        <a:t>2</a:t>
                      </a:r>
                      <a:endParaRPr lang="ru-RU" sz="1200" b="1" dirty="0">
                        <a:solidFill>
                          <a:srgbClr val="6F252D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692" marR="63692" marT="0" marB="0">
                    <a:solidFill>
                      <a:schemeClr val="bg1"/>
                    </a:solidFill>
                  </a:tcPr>
                </a:tc>
              </a:tr>
              <a:tr h="17739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kern="100" dirty="0" err="1">
                          <a:solidFill>
                            <a:srgbClr val="6F252D"/>
                          </a:solidFill>
                          <a:effectLst/>
                        </a:rPr>
                        <a:t>Каргасокский</a:t>
                      </a:r>
                      <a:endParaRPr lang="ru-RU" sz="1200" kern="100" dirty="0">
                        <a:solidFill>
                          <a:srgbClr val="6F252D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692" marR="63692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indent="-68580" algn="ctr">
                        <a:spcAft>
                          <a:spcPts val="0"/>
                        </a:spcAft>
                      </a:pPr>
                      <a:r>
                        <a:rPr lang="ru-RU" sz="1200" b="1" kern="100" dirty="0">
                          <a:solidFill>
                            <a:srgbClr val="6F252D"/>
                          </a:solidFill>
                          <a:effectLst/>
                        </a:rPr>
                        <a:t>1</a:t>
                      </a:r>
                      <a:endParaRPr lang="ru-RU" sz="1200" b="1" kern="100" dirty="0">
                        <a:solidFill>
                          <a:srgbClr val="6F252D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692" marR="63692" marT="0" marB="0">
                    <a:solidFill>
                      <a:schemeClr val="bg1"/>
                    </a:solidFill>
                  </a:tcPr>
                </a:tc>
              </a:tr>
              <a:tr h="20400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 err="1">
                          <a:solidFill>
                            <a:srgbClr val="6F252D"/>
                          </a:solidFill>
                          <a:effectLst/>
                        </a:rPr>
                        <a:t>Кожевниковский</a:t>
                      </a:r>
                      <a:r>
                        <a:rPr lang="ru-RU" sz="1200" dirty="0">
                          <a:solidFill>
                            <a:srgbClr val="6F252D"/>
                          </a:solidFill>
                          <a:effectLst/>
                        </a:rPr>
                        <a:t> </a:t>
                      </a:r>
                      <a:endParaRPr lang="ru-RU" sz="1200" dirty="0">
                        <a:solidFill>
                          <a:srgbClr val="6F252D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692" marR="63692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b="1" dirty="0">
                          <a:solidFill>
                            <a:srgbClr val="6F252D"/>
                          </a:solidFill>
                          <a:effectLst/>
                        </a:rPr>
                        <a:t>1</a:t>
                      </a:r>
                      <a:endParaRPr lang="ru-RU" sz="1200" b="1" dirty="0">
                        <a:solidFill>
                          <a:srgbClr val="6F252D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692" marR="63692" marT="0" marB="0">
                    <a:solidFill>
                      <a:schemeClr val="bg1"/>
                    </a:solidFill>
                  </a:tcPr>
                </a:tc>
              </a:tr>
              <a:tr h="20400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 err="1">
                          <a:solidFill>
                            <a:srgbClr val="6F252D"/>
                          </a:solidFill>
                          <a:effectLst/>
                        </a:rPr>
                        <a:t>Колпашевский</a:t>
                      </a:r>
                      <a:r>
                        <a:rPr lang="ru-RU" sz="1200" dirty="0">
                          <a:solidFill>
                            <a:srgbClr val="6F252D"/>
                          </a:solidFill>
                          <a:effectLst/>
                        </a:rPr>
                        <a:t> </a:t>
                      </a:r>
                      <a:endParaRPr lang="ru-RU" sz="1200" dirty="0">
                        <a:solidFill>
                          <a:srgbClr val="6F252D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692" marR="63692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b="1" dirty="0">
                          <a:solidFill>
                            <a:srgbClr val="6F252D"/>
                          </a:solidFill>
                          <a:effectLst/>
                        </a:rPr>
                        <a:t>5</a:t>
                      </a:r>
                      <a:endParaRPr lang="ru-RU" sz="1200" b="1" dirty="0">
                        <a:solidFill>
                          <a:srgbClr val="6F252D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692" marR="63692" marT="0" marB="0">
                    <a:solidFill>
                      <a:schemeClr val="bg1"/>
                    </a:solidFill>
                  </a:tcPr>
                </a:tc>
              </a:tr>
              <a:tr h="20400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 err="1">
                          <a:solidFill>
                            <a:srgbClr val="6F252D"/>
                          </a:solidFill>
                          <a:effectLst/>
                        </a:rPr>
                        <a:t>Молчановский</a:t>
                      </a:r>
                      <a:r>
                        <a:rPr lang="ru-RU" sz="1200" dirty="0">
                          <a:solidFill>
                            <a:srgbClr val="6F252D"/>
                          </a:solidFill>
                          <a:effectLst/>
                        </a:rPr>
                        <a:t> </a:t>
                      </a:r>
                      <a:endParaRPr lang="ru-RU" sz="1200" dirty="0">
                        <a:solidFill>
                          <a:srgbClr val="6F252D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692" marR="63692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b="1" dirty="0">
                          <a:solidFill>
                            <a:srgbClr val="6F252D"/>
                          </a:solidFill>
                          <a:effectLst/>
                        </a:rPr>
                        <a:t>5</a:t>
                      </a:r>
                      <a:endParaRPr lang="ru-RU" sz="1200" b="1" dirty="0">
                        <a:solidFill>
                          <a:srgbClr val="6F252D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692" marR="63692" marT="0" marB="0">
                    <a:solidFill>
                      <a:schemeClr val="bg1"/>
                    </a:solidFill>
                  </a:tcPr>
                </a:tc>
              </a:tr>
              <a:tr h="25627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 err="1">
                          <a:solidFill>
                            <a:srgbClr val="6F252D"/>
                          </a:solidFill>
                          <a:effectLst/>
                        </a:rPr>
                        <a:t>Парабельский</a:t>
                      </a:r>
                      <a:r>
                        <a:rPr lang="ru-RU" sz="1200" dirty="0">
                          <a:solidFill>
                            <a:srgbClr val="6F252D"/>
                          </a:solidFill>
                          <a:effectLst/>
                        </a:rPr>
                        <a:t> </a:t>
                      </a:r>
                      <a:endParaRPr lang="ru-RU" sz="1200" dirty="0">
                        <a:solidFill>
                          <a:srgbClr val="6F252D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692" marR="63692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b="1" dirty="0">
                          <a:solidFill>
                            <a:srgbClr val="6F252D"/>
                          </a:solidFill>
                          <a:effectLst/>
                        </a:rPr>
                        <a:t>2</a:t>
                      </a:r>
                      <a:endParaRPr lang="ru-RU" sz="1200" b="1" dirty="0">
                        <a:solidFill>
                          <a:srgbClr val="6F252D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692" marR="63692" marT="0" marB="0">
                    <a:solidFill>
                      <a:schemeClr val="bg1"/>
                    </a:solidFill>
                  </a:tcPr>
                </a:tc>
              </a:tr>
              <a:tr h="20400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>
                          <a:solidFill>
                            <a:srgbClr val="6F252D"/>
                          </a:solidFill>
                          <a:effectLst/>
                        </a:rPr>
                        <a:t>Первомайский.</a:t>
                      </a:r>
                      <a:endParaRPr lang="ru-RU" sz="1200" dirty="0">
                        <a:solidFill>
                          <a:srgbClr val="6F252D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692" marR="63692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b="1" dirty="0">
                          <a:solidFill>
                            <a:srgbClr val="6F252D"/>
                          </a:solidFill>
                          <a:effectLst/>
                        </a:rPr>
                        <a:t>4</a:t>
                      </a:r>
                      <a:endParaRPr lang="ru-RU" sz="1200" b="1" dirty="0">
                        <a:solidFill>
                          <a:srgbClr val="6F252D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692" marR="63692" marT="0" marB="0">
                    <a:solidFill>
                      <a:schemeClr val="bg1"/>
                    </a:solidFill>
                  </a:tcPr>
                </a:tc>
              </a:tr>
              <a:tr h="20400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 err="1">
                          <a:solidFill>
                            <a:srgbClr val="6F252D"/>
                          </a:solidFill>
                          <a:effectLst/>
                        </a:rPr>
                        <a:t>Тегульдетский</a:t>
                      </a:r>
                      <a:r>
                        <a:rPr lang="ru-RU" sz="1200" dirty="0">
                          <a:solidFill>
                            <a:srgbClr val="6F252D"/>
                          </a:solidFill>
                          <a:effectLst/>
                        </a:rPr>
                        <a:t> </a:t>
                      </a:r>
                      <a:endParaRPr lang="ru-RU" sz="1200" dirty="0">
                        <a:solidFill>
                          <a:srgbClr val="6F252D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692" marR="63692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b="1" dirty="0">
                          <a:solidFill>
                            <a:srgbClr val="6F252D"/>
                          </a:solidFill>
                          <a:effectLst/>
                        </a:rPr>
                        <a:t>2</a:t>
                      </a:r>
                      <a:endParaRPr lang="ru-RU" sz="1200" b="1" dirty="0">
                        <a:solidFill>
                          <a:srgbClr val="6F252D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692" marR="63692" marT="0" marB="0">
                    <a:solidFill>
                      <a:schemeClr val="bg1"/>
                    </a:solidFill>
                  </a:tcPr>
                </a:tc>
              </a:tr>
              <a:tr h="20400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 err="1">
                          <a:solidFill>
                            <a:srgbClr val="6F252D"/>
                          </a:solidFill>
                          <a:effectLst/>
                        </a:rPr>
                        <a:t>Шегарский</a:t>
                      </a:r>
                      <a:r>
                        <a:rPr lang="ru-RU" sz="1200" dirty="0">
                          <a:solidFill>
                            <a:srgbClr val="6F252D"/>
                          </a:solidFill>
                          <a:effectLst/>
                        </a:rPr>
                        <a:t> район </a:t>
                      </a:r>
                      <a:endParaRPr lang="ru-RU" sz="1200" dirty="0">
                        <a:solidFill>
                          <a:srgbClr val="6F252D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692" marR="63692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b="1" dirty="0">
                          <a:solidFill>
                            <a:srgbClr val="6F252D"/>
                          </a:solidFill>
                          <a:effectLst/>
                        </a:rPr>
                        <a:t>3</a:t>
                      </a:r>
                      <a:endParaRPr lang="ru-RU" sz="1200" b="1" dirty="0">
                        <a:solidFill>
                          <a:srgbClr val="6F252D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692" marR="63692" marT="0" marB="0">
                    <a:solidFill>
                      <a:schemeClr val="bg1"/>
                    </a:solidFill>
                  </a:tcPr>
                </a:tc>
              </a:tr>
              <a:tr h="204004">
                <a:tc>
                  <a:txBody>
                    <a:bodyPr/>
                    <a:lstStyle/>
                    <a:p>
                      <a:pPr fontAlgn="base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2541270" algn="l"/>
                        </a:tabLst>
                      </a:pPr>
                      <a:r>
                        <a:rPr lang="ru-RU" sz="1200" kern="100" dirty="0">
                          <a:solidFill>
                            <a:srgbClr val="6F252D"/>
                          </a:solidFill>
                          <a:effectLst/>
                        </a:rPr>
                        <a:t>Томский </a:t>
                      </a:r>
                      <a:endParaRPr lang="ru-RU" sz="1200" dirty="0">
                        <a:solidFill>
                          <a:srgbClr val="6F252D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692" marR="63692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2541270" algn="l"/>
                        </a:tabLst>
                      </a:pPr>
                      <a:r>
                        <a:rPr lang="ru-RU" sz="1200" b="1" kern="100" dirty="0">
                          <a:solidFill>
                            <a:srgbClr val="6F252D"/>
                          </a:solidFill>
                          <a:effectLst/>
                        </a:rPr>
                        <a:t>6</a:t>
                      </a:r>
                      <a:endParaRPr lang="ru-RU" sz="1200" b="1" dirty="0">
                        <a:solidFill>
                          <a:srgbClr val="6F252D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692" marR="63692" marT="0" marB="0">
                    <a:solidFill>
                      <a:schemeClr val="bg1"/>
                    </a:solidFill>
                  </a:tcPr>
                </a:tc>
              </a:tr>
              <a:tr h="204004">
                <a:tc>
                  <a:txBody>
                    <a:bodyPr/>
                    <a:lstStyle/>
                    <a:p>
                      <a:pPr fontAlgn="base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2541270" algn="l"/>
                        </a:tabLst>
                      </a:pPr>
                      <a:r>
                        <a:rPr lang="ru-RU" sz="1200" kern="100" dirty="0">
                          <a:solidFill>
                            <a:srgbClr val="6F252D"/>
                          </a:solidFill>
                          <a:effectLst/>
                        </a:rPr>
                        <a:t>Северск</a:t>
                      </a:r>
                      <a:endParaRPr lang="ru-RU" sz="1200" dirty="0">
                        <a:solidFill>
                          <a:srgbClr val="6F252D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692" marR="63692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2541270" algn="l"/>
                        </a:tabLst>
                      </a:pPr>
                      <a:r>
                        <a:rPr lang="ru-RU" sz="1200" b="1" kern="100" dirty="0">
                          <a:solidFill>
                            <a:srgbClr val="6F252D"/>
                          </a:solidFill>
                          <a:effectLst/>
                        </a:rPr>
                        <a:t>2</a:t>
                      </a:r>
                      <a:endParaRPr lang="ru-RU" sz="1200" b="1" dirty="0">
                        <a:solidFill>
                          <a:srgbClr val="6F252D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692" marR="63692" marT="0" marB="0">
                    <a:solidFill>
                      <a:schemeClr val="bg1"/>
                    </a:solidFill>
                  </a:tcPr>
                </a:tc>
              </a:tr>
              <a:tr h="204004">
                <a:tc>
                  <a:txBody>
                    <a:bodyPr/>
                    <a:lstStyle/>
                    <a:p>
                      <a:pPr fontAlgn="base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2541270" algn="l"/>
                        </a:tabLst>
                      </a:pPr>
                      <a:r>
                        <a:rPr lang="ru-RU" sz="1200" kern="100" dirty="0">
                          <a:solidFill>
                            <a:srgbClr val="6F252D"/>
                          </a:solidFill>
                          <a:effectLst/>
                        </a:rPr>
                        <a:t>Томск</a:t>
                      </a:r>
                      <a:endParaRPr lang="ru-RU" sz="1200" dirty="0">
                        <a:solidFill>
                          <a:srgbClr val="6F252D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692" marR="63692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2541270" algn="l"/>
                        </a:tabLst>
                      </a:pPr>
                      <a:r>
                        <a:rPr lang="ru-RU" sz="1200" b="1" kern="100" dirty="0">
                          <a:solidFill>
                            <a:srgbClr val="6F252D"/>
                          </a:solidFill>
                          <a:effectLst/>
                        </a:rPr>
                        <a:t>38</a:t>
                      </a:r>
                      <a:endParaRPr lang="ru-RU" sz="1200" b="1" dirty="0">
                        <a:solidFill>
                          <a:srgbClr val="6F252D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692" marR="63692" marT="0" marB="0">
                    <a:solidFill>
                      <a:schemeClr val="bg1"/>
                    </a:solidFill>
                  </a:tcPr>
                </a:tc>
              </a:tr>
              <a:tr h="61201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6F252D"/>
                          </a:solidFill>
                          <a:effectLst/>
                        </a:rPr>
                        <a:t>Другие регионы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6F252D"/>
                          </a:solidFill>
                          <a:effectLst/>
                        </a:rPr>
                        <a:t>(Кемерово, Горно-Алтайск, Красноярск, Краснодар, Улан-Удэ)</a:t>
                      </a:r>
                      <a:endParaRPr lang="ru-RU" sz="1200" dirty="0">
                        <a:solidFill>
                          <a:srgbClr val="6F252D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692" marR="63692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b="1" dirty="0">
                          <a:solidFill>
                            <a:srgbClr val="6F252D"/>
                          </a:solidFill>
                          <a:effectLst/>
                        </a:rPr>
                        <a:t>6</a:t>
                      </a:r>
                      <a:endParaRPr lang="ru-RU" sz="1200" b="1" dirty="0">
                        <a:solidFill>
                          <a:srgbClr val="6F252D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692" marR="63692" marT="0" marB="0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21" name="TextBox 20"/>
          <p:cNvSpPr txBox="1"/>
          <p:nvPr/>
        </p:nvSpPr>
        <p:spPr>
          <a:xfrm>
            <a:off x="1206182" y="3804556"/>
            <a:ext cx="34904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6F252D"/>
                </a:solidFill>
              </a:rPr>
              <a:t>2024 г. – 1135 бюджетных мест</a:t>
            </a:r>
            <a:endParaRPr lang="ru-RU" b="1" dirty="0">
              <a:solidFill>
                <a:srgbClr val="6F252D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1591402" y="4666117"/>
            <a:ext cx="268731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6F252D"/>
                </a:solidFill>
              </a:rPr>
              <a:t>291 мест в пределах целевой квоты </a:t>
            </a:r>
            <a:endParaRPr lang="ru-RU" b="1" dirty="0">
              <a:solidFill>
                <a:srgbClr val="6F252D"/>
              </a:solidFill>
            </a:endParaRPr>
          </a:p>
        </p:txBody>
      </p:sp>
      <p:sp>
        <p:nvSpPr>
          <p:cNvPr id="27" name="Стрелка вниз 26"/>
          <p:cNvSpPr/>
          <p:nvPr/>
        </p:nvSpPr>
        <p:spPr>
          <a:xfrm>
            <a:off x="2536640" y="4231037"/>
            <a:ext cx="342629" cy="424543"/>
          </a:xfrm>
          <a:prstGeom prst="downArrow">
            <a:avLst/>
          </a:prstGeom>
          <a:solidFill>
            <a:srgbClr val="6F252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6F252D"/>
              </a:solidFill>
            </a:endParaRPr>
          </a:p>
        </p:txBody>
      </p:sp>
      <p:sp>
        <p:nvSpPr>
          <p:cNvPr id="28" name="Стрелка вниз 27"/>
          <p:cNvSpPr/>
          <p:nvPr/>
        </p:nvSpPr>
        <p:spPr>
          <a:xfrm rot="2009726">
            <a:off x="1538075" y="5257937"/>
            <a:ext cx="286231" cy="357066"/>
          </a:xfrm>
          <a:prstGeom prst="downArrow">
            <a:avLst>
              <a:gd name="adj1" fmla="val 36617"/>
              <a:gd name="adj2" fmla="val 50000"/>
            </a:avLst>
          </a:prstGeom>
          <a:solidFill>
            <a:srgbClr val="85474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6F252D"/>
              </a:solidFill>
            </a:endParaRPr>
          </a:p>
        </p:txBody>
      </p:sp>
      <p:sp>
        <p:nvSpPr>
          <p:cNvPr id="32" name="Стрелка вниз 31"/>
          <p:cNvSpPr/>
          <p:nvPr/>
        </p:nvSpPr>
        <p:spPr>
          <a:xfrm rot="19431574">
            <a:off x="3765629" y="5298420"/>
            <a:ext cx="243091" cy="325555"/>
          </a:xfrm>
          <a:prstGeom prst="downArrow">
            <a:avLst/>
          </a:prstGeom>
          <a:solidFill>
            <a:srgbClr val="6F252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6F252D"/>
              </a:solidFill>
            </a:endParaRPr>
          </a:p>
        </p:txBody>
      </p:sp>
      <p:sp>
        <p:nvSpPr>
          <p:cNvPr id="33" name="Стрелка вниз 32"/>
          <p:cNvSpPr/>
          <p:nvPr/>
        </p:nvSpPr>
        <p:spPr>
          <a:xfrm>
            <a:off x="2653388" y="5303339"/>
            <a:ext cx="242074" cy="351699"/>
          </a:xfrm>
          <a:prstGeom prst="downArrow">
            <a:avLst/>
          </a:prstGeom>
          <a:solidFill>
            <a:srgbClr val="6F252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6F252D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111420" y="5939071"/>
            <a:ext cx="221540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 smtClean="0">
                <a:solidFill>
                  <a:srgbClr val="6F252D"/>
                </a:solidFill>
              </a:rPr>
              <a:t>150 –очная </a:t>
            </a:r>
          </a:p>
          <a:p>
            <a:pPr algn="ctr"/>
            <a:r>
              <a:rPr lang="ru-RU" sz="1400" b="1" dirty="0" smtClean="0">
                <a:solidFill>
                  <a:srgbClr val="6F252D"/>
                </a:solidFill>
              </a:rPr>
              <a:t>3 – очно-заочная</a:t>
            </a:r>
          </a:p>
          <a:p>
            <a:pPr algn="ctr"/>
            <a:r>
              <a:rPr lang="ru-RU" sz="1400" b="1" dirty="0" smtClean="0">
                <a:solidFill>
                  <a:srgbClr val="6F252D"/>
                </a:solidFill>
              </a:rPr>
              <a:t>49 -заочная</a:t>
            </a:r>
            <a:endParaRPr lang="ru-RU" sz="1400" b="1" dirty="0">
              <a:solidFill>
                <a:srgbClr val="6F252D"/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419415" y="5599507"/>
            <a:ext cx="17211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err="1" smtClean="0">
                <a:solidFill>
                  <a:srgbClr val="6F252D"/>
                </a:solidFill>
              </a:rPr>
              <a:t>бакалавриат</a:t>
            </a:r>
            <a:endParaRPr lang="ru-RU" b="1" dirty="0">
              <a:solidFill>
                <a:srgbClr val="6F252D"/>
              </a:solidFill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2140538" y="5630285"/>
            <a:ext cx="16231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6F252D"/>
                </a:solidFill>
              </a:rPr>
              <a:t>магистратура</a:t>
            </a:r>
            <a:endParaRPr lang="ru-RU" b="1" dirty="0">
              <a:solidFill>
                <a:srgbClr val="6F252D"/>
              </a:solidFill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2177312" y="6019052"/>
            <a:ext cx="1456002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 smtClean="0">
                <a:solidFill>
                  <a:srgbClr val="6F252D"/>
                </a:solidFill>
              </a:rPr>
              <a:t>55 – очная</a:t>
            </a:r>
          </a:p>
          <a:p>
            <a:r>
              <a:rPr lang="ru-RU" sz="1600" b="1" dirty="0" smtClean="0">
                <a:solidFill>
                  <a:srgbClr val="6F252D"/>
                </a:solidFill>
              </a:rPr>
              <a:t>28 - очна</a:t>
            </a:r>
            <a:r>
              <a:rPr lang="ru-RU" b="1" dirty="0" smtClean="0">
                <a:solidFill>
                  <a:srgbClr val="6F252D"/>
                </a:solidFill>
              </a:rPr>
              <a:t>я</a:t>
            </a:r>
            <a:endParaRPr lang="ru-RU" b="1" dirty="0">
              <a:solidFill>
                <a:srgbClr val="6F252D"/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3693016" y="5627473"/>
            <a:ext cx="14685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6F252D"/>
                </a:solidFill>
              </a:rPr>
              <a:t>аспирантура</a:t>
            </a:r>
            <a:endParaRPr lang="ru-RU" b="1" dirty="0">
              <a:solidFill>
                <a:srgbClr val="6F252D"/>
              </a:solidFill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3853707" y="6129311"/>
            <a:ext cx="121550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 smtClean="0">
                <a:solidFill>
                  <a:srgbClr val="6F252D"/>
                </a:solidFill>
              </a:rPr>
              <a:t>6 - очная</a:t>
            </a:r>
            <a:endParaRPr lang="ru-RU" sz="1600" b="1" dirty="0">
              <a:solidFill>
                <a:srgbClr val="6F252D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706836" y="6129311"/>
            <a:ext cx="61803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0070C0"/>
                </a:solidFill>
              </a:rPr>
              <a:t>Меры поддержки студентов-</a:t>
            </a:r>
            <a:r>
              <a:rPr lang="ru-RU" b="1" dirty="0" err="1" smtClean="0">
                <a:solidFill>
                  <a:srgbClr val="0070C0"/>
                </a:solidFill>
              </a:rPr>
              <a:t>целевиков</a:t>
            </a:r>
            <a:r>
              <a:rPr lang="ru-RU" b="1" dirty="0" smtClean="0">
                <a:solidFill>
                  <a:srgbClr val="0070C0"/>
                </a:solidFill>
              </a:rPr>
              <a:t> ТГПУ – повышенная стипендия 10000 руб.</a:t>
            </a:r>
            <a:endParaRPr lang="ru-RU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2866960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322418" y="3589778"/>
            <a:ext cx="9547163" cy="823031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0280" y="2814361"/>
            <a:ext cx="9547163" cy="823031"/>
          </a:xfrm>
          <a:prstGeom prst="rect">
            <a:avLst/>
          </a:prstGeom>
        </p:spPr>
      </p:pic>
      <p:sp>
        <p:nvSpPr>
          <p:cNvPr id="12" name="Текст 4"/>
          <p:cNvSpPr txBox="1">
            <a:spLocks noGrp="1"/>
          </p:cNvSpPr>
          <p:nvPr>
            <p:ph type="body" sz="quarter" idx="10"/>
          </p:nvPr>
        </p:nvSpPr>
        <p:spPr>
          <a:xfrm>
            <a:off x="1584325" y="322136"/>
            <a:ext cx="9548813" cy="4247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0" indent="0" algn="ctr">
              <a:buNone/>
            </a:pPr>
            <a:r>
              <a:rPr lang="ru-RU" sz="2400" dirty="0">
                <a:solidFill>
                  <a:srgbClr val="5B9BD5">
                    <a:lumMod val="75000"/>
                  </a:srgbClr>
                </a:solidFill>
                <a:latin typeface="Century Gothic" panose="020B0502020202020204" pitchFamily="34" charset="0"/>
              </a:rPr>
              <a:t>СРОКИ ПОДАЧИ ДОКУМЕНТОВ НА БЮДЖЕТНЫЕ МЕСТА В </a:t>
            </a:r>
            <a:r>
              <a:rPr lang="ru-RU" sz="2400" dirty="0" smtClean="0">
                <a:solidFill>
                  <a:srgbClr val="5B9BD5">
                    <a:lumMod val="75000"/>
                  </a:srgbClr>
                </a:solidFill>
                <a:latin typeface="Century Gothic" panose="020B0502020202020204" pitchFamily="34" charset="0"/>
              </a:rPr>
              <a:t>ТГПУ</a:t>
            </a:r>
            <a:endParaRPr lang="ru-RU" sz="2400" dirty="0">
              <a:solidFill>
                <a:srgbClr val="5B9BD5">
                  <a:lumMod val="75000"/>
                </a:srgbClr>
              </a:solidFill>
              <a:latin typeface="Century Gothic" panose="020B0502020202020204" pitchFamily="34" charset="0"/>
            </a:endParaRPr>
          </a:p>
        </p:txBody>
      </p:sp>
      <p:graphicFrame>
        <p:nvGraphicFramePr>
          <p:cNvPr id="13" name="Таблица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3402733"/>
              </p:ext>
            </p:extLst>
          </p:nvPr>
        </p:nvGraphicFramePr>
        <p:xfrm>
          <a:off x="214471" y="1181099"/>
          <a:ext cx="11763055" cy="545901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301849">
                  <a:extLst>
                    <a:ext uri="{9D8B030D-6E8A-4147-A177-3AD203B41FA5}">
                      <a16:colId xmlns:a16="http://schemas.microsoft.com/office/drawing/2014/main" xmlns="" val="1172109209"/>
                    </a:ext>
                  </a:extLst>
                </a:gridCol>
                <a:gridCol w="4461206">
                  <a:extLst>
                    <a:ext uri="{9D8B030D-6E8A-4147-A177-3AD203B41FA5}">
                      <a16:colId xmlns:a16="http://schemas.microsoft.com/office/drawing/2014/main" xmlns="" val="2377217986"/>
                    </a:ext>
                  </a:extLst>
                </a:gridCol>
              </a:tblGrid>
              <a:tr h="888424"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latin typeface="Century Gothic" panose="020B0502020202020204" pitchFamily="34" charset="0"/>
                        </a:rPr>
                        <a:t>Категория поступающих</a:t>
                      </a:r>
                      <a:endParaRPr lang="ru-RU" sz="2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Roboto Condensed" panose="0200000000000000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latin typeface="Century Gothic" panose="020B0502020202020204" pitchFamily="34" charset="0"/>
                        </a:rPr>
                        <a:t>Сроки приема документов</a:t>
                      </a:r>
                      <a:endParaRPr lang="ru-RU" sz="2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Roboto Condensed" panose="02000000000000000000" pitchFamily="2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362027597"/>
                  </a:ext>
                </a:extLst>
              </a:tr>
              <a:tr h="1518919"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solidFill>
                            <a:srgbClr val="0070C0"/>
                          </a:solidFill>
                          <a:latin typeface="Century Gothic" panose="020B0502020202020204" pitchFamily="34" charset="0"/>
                          <a:ea typeface="Roboto Condensed" panose="02000000000000000000" pitchFamily="2" charset="0"/>
                        </a:rPr>
                        <a:t>для лиц, поступающих на обучение по направлениям подготовки, при приеме на которые проводятся дополнительные вступительные испытания творческой и (или) профессиональной направленности </a:t>
                      </a:r>
                      <a:r>
                        <a:rPr lang="ru-RU" sz="2000" b="1" dirty="0" smtClean="0">
                          <a:solidFill>
                            <a:srgbClr val="0070C0"/>
                          </a:solidFill>
                          <a:latin typeface="Century Gothic" panose="020B0502020202020204" pitchFamily="34" charset="0"/>
                          <a:ea typeface="Roboto Condensed" panose="02000000000000000000" pitchFamily="2" charset="0"/>
                        </a:rPr>
                        <a:t>(</a:t>
                      </a:r>
                      <a:r>
                        <a:rPr lang="ru-RU" sz="2000" b="1" dirty="0" err="1" smtClean="0">
                          <a:solidFill>
                            <a:srgbClr val="0070C0"/>
                          </a:solidFill>
                          <a:latin typeface="Century Gothic" panose="020B0502020202020204" pitchFamily="34" charset="0"/>
                          <a:ea typeface="Roboto Condensed" panose="02000000000000000000" pitchFamily="2" charset="0"/>
                        </a:rPr>
                        <a:t>бакалавриат</a:t>
                      </a:r>
                      <a:r>
                        <a:rPr lang="ru-RU" sz="2000" b="1" dirty="0" smtClean="0">
                          <a:solidFill>
                            <a:srgbClr val="0070C0"/>
                          </a:solidFill>
                          <a:latin typeface="Century Gothic" panose="020B0502020202020204" pitchFamily="34" charset="0"/>
                          <a:ea typeface="Roboto Condensed" panose="02000000000000000000" pitchFamily="2" charset="0"/>
                        </a:rPr>
                        <a:t>/</a:t>
                      </a:r>
                      <a:r>
                        <a:rPr lang="ru-RU" sz="2000" b="1" dirty="0" err="1" smtClean="0">
                          <a:solidFill>
                            <a:srgbClr val="0070C0"/>
                          </a:solidFill>
                          <a:latin typeface="Century Gothic" panose="020B0502020202020204" pitchFamily="34" charset="0"/>
                          <a:ea typeface="Roboto Condensed" panose="02000000000000000000" pitchFamily="2" charset="0"/>
                        </a:rPr>
                        <a:t>специалитет</a:t>
                      </a:r>
                      <a:r>
                        <a:rPr lang="ru-RU" sz="2000" b="1" dirty="0" smtClean="0">
                          <a:solidFill>
                            <a:srgbClr val="0070C0"/>
                          </a:solidFill>
                          <a:latin typeface="Century Gothic" panose="020B0502020202020204" pitchFamily="34" charset="0"/>
                          <a:ea typeface="Roboto Condensed" panose="02000000000000000000" pitchFamily="2" charset="0"/>
                        </a:rPr>
                        <a:t>)</a:t>
                      </a:r>
                      <a:endParaRPr lang="ru-RU" sz="2000" b="1" dirty="0">
                        <a:solidFill>
                          <a:srgbClr val="0070C0"/>
                        </a:solidFill>
                        <a:latin typeface="Century Gothic" panose="020B0502020202020204" pitchFamily="34" charset="0"/>
                        <a:ea typeface="Roboto Condensed" panose="02000000000000000000" pitchFamily="2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/>
                      <a:r>
                        <a:rPr lang="ru-RU" sz="2000" dirty="0" smtClean="0">
                          <a:solidFill>
                            <a:srgbClr val="0070C0"/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ru-RU" sz="2800" dirty="0" smtClean="0">
                          <a:solidFill>
                            <a:srgbClr val="0070C0"/>
                          </a:solidFill>
                          <a:latin typeface="Century Gothic" panose="020B0502020202020204" pitchFamily="34" charset="0"/>
                        </a:rPr>
                        <a:t>с </a:t>
                      </a:r>
                      <a:r>
                        <a:rPr lang="en-US" sz="2800" dirty="0" smtClean="0">
                          <a:solidFill>
                            <a:srgbClr val="0070C0"/>
                          </a:solidFill>
                          <a:latin typeface="Century Gothic" panose="020B0502020202020204" pitchFamily="34" charset="0"/>
                        </a:rPr>
                        <a:t>20</a:t>
                      </a:r>
                      <a:r>
                        <a:rPr lang="ru-RU" sz="2800" dirty="0" smtClean="0">
                          <a:solidFill>
                            <a:srgbClr val="0070C0"/>
                          </a:solidFill>
                          <a:latin typeface="Century Gothic" panose="020B0502020202020204" pitchFamily="34" charset="0"/>
                        </a:rPr>
                        <a:t> июня </a:t>
                      </a:r>
                      <a:r>
                        <a:rPr lang="ru-RU" sz="2800" dirty="0" smtClean="0">
                          <a:solidFill>
                            <a:srgbClr val="6F252D"/>
                          </a:solidFill>
                          <a:latin typeface="Century Gothic" panose="020B0502020202020204" pitchFamily="34" charset="0"/>
                        </a:rPr>
                        <a:t>до 13 июля</a:t>
                      </a:r>
                      <a:endParaRPr lang="ru-RU" sz="2800" dirty="0">
                        <a:solidFill>
                          <a:srgbClr val="6F252D"/>
                        </a:solidFill>
                        <a:latin typeface="Century Gothic" panose="020B0502020202020204" pitchFamily="34" charset="0"/>
                        <a:ea typeface="Roboto Condensed" panose="02000000000000000000" pitchFamily="2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338166934"/>
                  </a:ext>
                </a:extLst>
              </a:tr>
              <a:tr h="1038762"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solidFill>
                            <a:srgbClr val="0070C0"/>
                          </a:solidFill>
                          <a:latin typeface="Century Gothic" panose="020B0502020202020204" pitchFamily="34" charset="0"/>
                          <a:ea typeface="Roboto Condensed" panose="02000000000000000000" pitchFamily="2" charset="0"/>
                        </a:rPr>
                        <a:t>для лиц, поступающих по результатам вступительных испытаний, проводимых ТГПУ самостоятельно </a:t>
                      </a:r>
                      <a:r>
                        <a:rPr lang="ru-RU" sz="2000" b="1" dirty="0" smtClean="0">
                          <a:solidFill>
                            <a:srgbClr val="0070C0"/>
                          </a:solidFill>
                          <a:latin typeface="Century Gothic" panose="020B0502020202020204" pitchFamily="34" charset="0"/>
                          <a:ea typeface="Roboto Condensed" panose="02000000000000000000" pitchFamily="2" charset="0"/>
                        </a:rPr>
                        <a:t>(</a:t>
                      </a:r>
                      <a:r>
                        <a:rPr lang="ru-RU" sz="2000" b="1" dirty="0" err="1" smtClean="0">
                          <a:solidFill>
                            <a:srgbClr val="0070C0"/>
                          </a:solidFill>
                          <a:latin typeface="Century Gothic" panose="020B0502020202020204" pitchFamily="34" charset="0"/>
                          <a:ea typeface="Roboto Condensed" panose="02000000000000000000" pitchFamily="2" charset="0"/>
                        </a:rPr>
                        <a:t>бакалавриат</a:t>
                      </a:r>
                      <a:r>
                        <a:rPr lang="ru-RU" sz="2000" b="1" dirty="0" smtClean="0">
                          <a:solidFill>
                            <a:srgbClr val="0070C0"/>
                          </a:solidFill>
                          <a:latin typeface="Century Gothic" panose="020B0502020202020204" pitchFamily="34" charset="0"/>
                          <a:ea typeface="Roboto Condensed" panose="02000000000000000000" pitchFamily="2" charset="0"/>
                        </a:rPr>
                        <a:t>/</a:t>
                      </a:r>
                      <a:r>
                        <a:rPr lang="ru-RU" sz="2000" b="1" dirty="0" err="1" smtClean="0">
                          <a:solidFill>
                            <a:srgbClr val="0070C0"/>
                          </a:solidFill>
                          <a:latin typeface="Century Gothic" panose="020B0502020202020204" pitchFamily="34" charset="0"/>
                          <a:ea typeface="Roboto Condensed" panose="02000000000000000000" pitchFamily="2" charset="0"/>
                        </a:rPr>
                        <a:t>специалитет</a:t>
                      </a:r>
                      <a:r>
                        <a:rPr lang="ru-RU" sz="2000" b="1" dirty="0" smtClean="0">
                          <a:solidFill>
                            <a:srgbClr val="0070C0"/>
                          </a:solidFill>
                          <a:latin typeface="Century Gothic" panose="020B0502020202020204" pitchFamily="34" charset="0"/>
                          <a:ea typeface="Roboto Condensed" panose="02000000000000000000" pitchFamily="2" charset="0"/>
                        </a:rPr>
                        <a:t>)</a:t>
                      </a:r>
                      <a:endParaRPr lang="ru-RU" sz="2000" b="1" dirty="0">
                        <a:solidFill>
                          <a:srgbClr val="0070C0"/>
                        </a:solidFill>
                        <a:latin typeface="Century Gothic" panose="020B0502020202020204" pitchFamily="34" charset="0"/>
                        <a:ea typeface="Roboto Condensed" panose="02000000000000000000" pitchFamily="2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800" dirty="0" smtClean="0">
                          <a:solidFill>
                            <a:srgbClr val="0070C0"/>
                          </a:solidFill>
                          <a:latin typeface="Century Gothic" panose="020B0502020202020204" pitchFamily="34" charset="0"/>
                        </a:rPr>
                        <a:t>с </a:t>
                      </a:r>
                      <a:r>
                        <a:rPr lang="en-US" sz="2800" dirty="0" smtClean="0">
                          <a:solidFill>
                            <a:srgbClr val="0070C0"/>
                          </a:solidFill>
                          <a:latin typeface="Century Gothic" panose="020B0502020202020204" pitchFamily="34" charset="0"/>
                        </a:rPr>
                        <a:t>20</a:t>
                      </a:r>
                      <a:r>
                        <a:rPr lang="ru-RU" sz="2800" dirty="0" smtClean="0">
                          <a:solidFill>
                            <a:srgbClr val="0070C0"/>
                          </a:solidFill>
                          <a:latin typeface="Century Gothic" panose="020B0502020202020204" pitchFamily="34" charset="0"/>
                        </a:rPr>
                        <a:t> июня </a:t>
                      </a:r>
                      <a:r>
                        <a:rPr lang="ru-RU" sz="2800" dirty="0" smtClean="0">
                          <a:solidFill>
                            <a:srgbClr val="6F252D"/>
                          </a:solidFill>
                          <a:latin typeface="Century Gothic" panose="020B0502020202020204" pitchFamily="34" charset="0"/>
                        </a:rPr>
                        <a:t>до 13 июля</a:t>
                      </a:r>
                      <a:endParaRPr lang="ru-RU" sz="2800" dirty="0">
                        <a:solidFill>
                          <a:srgbClr val="6F252D"/>
                        </a:solidFill>
                        <a:latin typeface="Century Gothic" panose="020B0502020202020204" pitchFamily="34" charset="0"/>
                        <a:ea typeface="Roboto Condensed" panose="02000000000000000000" pitchFamily="2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408906605"/>
                  </a:ext>
                </a:extLst>
              </a:tr>
              <a:tr h="854093"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solidFill>
                            <a:srgbClr val="0070C0"/>
                          </a:solidFill>
                          <a:latin typeface="Century Gothic" panose="020B0502020202020204" pitchFamily="34" charset="0"/>
                          <a:ea typeface="Roboto Condensed" panose="02000000000000000000" pitchFamily="2" charset="0"/>
                          <a:cs typeface="Arial" panose="020B0604020202020204" pitchFamily="34" charset="0"/>
                        </a:rPr>
                        <a:t>для  поступающих только по результатам ЕГЭ </a:t>
                      </a:r>
                      <a:r>
                        <a:rPr lang="ru-RU" sz="2000" b="1" dirty="0" smtClean="0">
                          <a:solidFill>
                            <a:srgbClr val="0070C0"/>
                          </a:solidFill>
                          <a:latin typeface="Century Gothic" panose="020B0502020202020204" pitchFamily="34" charset="0"/>
                          <a:ea typeface="Roboto Condensed" panose="02000000000000000000" pitchFamily="2" charset="0"/>
                          <a:cs typeface="Arial" panose="020B0604020202020204" pitchFamily="34" charset="0"/>
                        </a:rPr>
                        <a:t>(</a:t>
                      </a:r>
                      <a:r>
                        <a:rPr lang="ru-RU" sz="2000" b="1" dirty="0" err="1" smtClean="0">
                          <a:solidFill>
                            <a:srgbClr val="0070C0"/>
                          </a:solidFill>
                          <a:latin typeface="Century Gothic" panose="020B0502020202020204" pitchFamily="34" charset="0"/>
                          <a:ea typeface="Roboto Condensed" panose="02000000000000000000" pitchFamily="2" charset="0"/>
                          <a:cs typeface="Arial" panose="020B0604020202020204" pitchFamily="34" charset="0"/>
                        </a:rPr>
                        <a:t>бакалавриат</a:t>
                      </a:r>
                      <a:r>
                        <a:rPr lang="ru-RU" sz="2000" b="1" dirty="0" smtClean="0">
                          <a:solidFill>
                            <a:srgbClr val="0070C0"/>
                          </a:solidFill>
                          <a:latin typeface="Century Gothic" panose="020B0502020202020204" pitchFamily="34" charset="0"/>
                          <a:ea typeface="Roboto Condensed" panose="02000000000000000000" pitchFamily="2" charset="0"/>
                          <a:cs typeface="Arial" panose="020B0604020202020204" pitchFamily="34" charset="0"/>
                        </a:rPr>
                        <a:t>/</a:t>
                      </a:r>
                      <a:r>
                        <a:rPr lang="ru-RU" sz="2000" b="1" dirty="0" err="1" smtClean="0">
                          <a:solidFill>
                            <a:srgbClr val="0070C0"/>
                          </a:solidFill>
                          <a:latin typeface="Century Gothic" panose="020B0502020202020204" pitchFamily="34" charset="0"/>
                          <a:ea typeface="Roboto Condensed" panose="02000000000000000000" pitchFamily="2" charset="0"/>
                          <a:cs typeface="Arial" panose="020B0604020202020204" pitchFamily="34" charset="0"/>
                        </a:rPr>
                        <a:t>специалитет</a:t>
                      </a:r>
                      <a:r>
                        <a:rPr lang="ru-RU" sz="2000" b="1" dirty="0" smtClean="0">
                          <a:solidFill>
                            <a:srgbClr val="0070C0"/>
                          </a:solidFill>
                          <a:latin typeface="Century Gothic" panose="020B0502020202020204" pitchFamily="34" charset="0"/>
                          <a:ea typeface="Roboto Condensed" panose="02000000000000000000" pitchFamily="2" charset="0"/>
                          <a:cs typeface="Arial" panose="020B0604020202020204" pitchFamily="34" charset="0"/>
                        </a:rPr>
                        <a:t>)</a:t>
                      </a:r>
                      <a:endParaRPr lang="ru-RU" sz="2000" b="1" dirty="0">
                        <a:solidFill>
                          <a:srgbClr val="0070C0"/>
                        </a:solidFill>
                        <a:latin typeface="Century Gothic" panose="020B0502020202020204" pitchFamily="34" charset="0"/>
                        <a:ea typeface="Roboto Condensed" panose="02000000000000000000" pitchFamily="2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800" dirty="0" smtClean="0">
                          <a:solidFill>
                            <a:srgbClr val="0070C0"/>
                          </a:solidFill>
                          <a:latin typeface="Century Gothic" panose="020B0502020202020204" pitchFamily="34" charset="0"/>
                          <a:ea typeface="Roboto Condensed" panose="02000000000000000000" pitchFamily="2" charset="0"/>
                          <a:cs typeface="Arial" panose="020B0604020202020204" pitchFamily="34" charset="0"/>
                        </a:rPr>
                        <a:t>с </a:t>
                      </a:r>
                      <a:r>
                        <a:rPr lang="en-US" sz="2800" dirty="0" smtClean="0">
                          <a:solidFill>
                            <a:srgbClr val="0070C0"/>
                          </a:solidFill>
                          <a:latin typeface="Century Gothic" panose="020B0502020202020204" pitchFamily="34" charset="0"/>
                          <a:ea typeface="Roboto Condensed" panose="02000000000000000000" pitchFamily="2" charset="0"/>
                          <a:cs typeface="Arial" panose="020B0604020202020204" pitchFamily="34" charset="0"/>
                        </a:rPr>
                        <a:t>20</a:t>
                      </a:r>
                      <a:r>
                        <a:rPr lang="ru-RU" sz="2800" dirty="0" smtClean="0">
                          <a:solidFill>
                            <a:srgbClr val="0070C0"/>
                          </a:solidFill>
                          <a:latin typeface="Century Gothic" panose="020B0502020202020204" pitchFamily="34" charset="0"/>
                          <a:ea typeface="Roboto Condensed" panose="02000000000000000000" pitchFamily="2" charset="0"/>
                          <a:cs typeface="Arial" panose="020B0604020202020204" pitchFamily="34" charset="0"/>
                        </a:rPr>
                        <a:t> июня до 2</a:t>
                      </a:r>
                      <a:r>
                        <a:rPr lang="en-US" sz="2800" dirty="0" smtClean="0">
                          <a:solidFill>
                            <a:srgbClr val="0070C0"/>
                          </a:solidFill>
                          <a:latin typeface="Century Gothic" panose="020B0502020202020204" pitchFamily="34" charset="0"/>
                          <a:ea typeface="Roboto Condensed" panose="02000000000000000000" pitchFamily="2" charset="0"/>
                          <a:cs typeface="Arial" panose="020B0604020202020204" pitchFamily="34" charset="0"/>
                        </a:rPr>
                        <a:t>5</a:t>
                      </a:r>
                      <a:r>
                        <a:rPr lang="ru-RU" sz="2800" dirty="0" smtClean="0">
                          <a:solidFill>
                            <a:srgbClr val="0070C0"/>
                          </a:solidFill>
                          <a:latin typeface="Century Gothic" panose="020B0502020202020204" pitchFamily="34" charset="0"/>
                          <a:ea typeface="Roboto Condensed" panose="02000000000000000000" pitchFamily="2" charset="0"/>
                          <a:cs typeface="Arial" panose="020B0604020202020204" pitchFamily="34" charset="0"/>
                        </a:rPr>
                        <a:t> июля</a:t>
                      </a:r>
                      <a:endParaRPr lang="ru-RU" sz="2800" dirty="0">
                        <a:solidFill>
                          <a:srgbClr val="0070C0"/>
                        </a:solidFill>
                        <a:latin typeface="Century Gothic" panose="020B0502020202020204" pitchFamily="34" charset="0"/>
                        <a:ea typeface="Roboto Condensed" panose="02000000000000000000" pitchFamily="2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945742"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solidFill>
                            <a:srgbClr val="0070C0"/>
                          </a:solidFill>
                          <a:latin typeface="Century Gothic" panose="020B0502020202020204" pitchFamily="34" charset="0"/>
                          <a:ea typeface="Roboto Condensed" panose="02000000000000000000" pitchFamily="2" charset="0"/>
                        </a:rPr>
                        <a:t>для поступающих на программы </a:t>
                      </a:r>
                      <a:r>
                        <a:rPr lang="ru-RU" sz="2000" b="1" dirty="0" smtClean="0">
                          <a:solidFill>
                            <a:srgbClr val="0070C0"/>
                          </a:solidFill>
                          <a:latin typeface="Century Gothic" panose="020B0502020202020204" pitchFamily="34" charset="0"/>
                          <a:ea typeface="Roboto Condensed" panose="02000000000000000000" pitchFamily="2" charset="0"/>
                        </a:rPr>
                        <a:t>магистратуры</a:t>
                      </a:r>
                      <a:r>
                        <a:rPr lang="ru-RU" sz="2000" dirty="0" smtClean="0">
                          <a:solidFill>
                            <a:srgbClr val="0070C0"/>
                          </a:solidFill>
                          <a:latin typeface="Century Gothic" panose="020B0502020202020204" pitchFamily="34" charset="0"/>
                          <a:ea typeface="Roboto Condensed" panose="02000000000000000000" pitchFamily="2" charset="0"/>
                        </a:rPr>
                        <a:t>  на места, финансируемые за счет бюджетных ассигнований федерального бюджета</a:t>
                      </a:r>
                      <a:endParaRPr lang="ru-RU" sz="2000" dirty="0">
                        <a:solidFill>
                          <a:srgbClr val="0070C0"/>
                        </a:solidFill>
                        <a:latin typeface="Century Gothic" panose="020B0502020202020204" pitchFamily="34" charset="0"/>
                        <a:ea typeface="Roboto Condensed" panose="02000000000000000000" pitchFamily="2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800" dirty="0" smtClean="0">
                          <a:solidFill>
                            <a:srgbClr val="0070C0"/>
                          </a:solidFill>
                          <a:latin typeface="Century Gothic" panose="020B0502020202020204" pitchFamily="34" charset="0"/>
                          <a:ea typeface="Roboto Condensed" panose="02000000000000000000" pitchFamily="2" charset="0"/>
                        </a:rPr>
                        <a:t>с 20  июня до 5 августа</a:t>
                      </a:r>
                      <a:endParaRPr lang="ru-RU" sz="2800" dirty="0">
                        <a:solidFill>
                          <a:srgbClr val="0070C0"/>
                        </a:solidFill>
                        <a:latin typeface="Century Gothic" panose="020B0502020202020204" pitchFamily="34" charset="0"/>
                        <a:ea typeface="Roboto Condensed" panose="02000000000000000000" pitchFamily="2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1804691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64069006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322418" y="3589778"/>
            <a:ext cx="9547163" cy="823031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0280" y="2814361"/>
            <a:ext cx="9547163" cy="823031"/>
          </a:xfrm>
          <a:prstGeom prst="rect">
            <a:avLst/>
          </a:prstGeom>
        </p:spPr>
      </p:pic>
      <p:sp>
        <p:nvSpPr>
          <p:cNvPr id="9" name="Текст 4"/>
          <p:cNvSpPr txBox="1">
            <a:spLocks noGrp="1"/>
          </p:cNvSpPr>
          <p:nvPr>
            <p:ph type="body" sz="quarter" idx="10"/>
          </p:nvPr>
        </p:nvSpPr>
        <p:spPr>
          <a:xfrm>
            <a:off x="1736725" y="172684"/>
            <a:ext cx="9548813" cy="4801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0" indent="0">
              <a:lnSpc>
                <a:spcPct val="90000"/>
              </a:lnSpc>
              <a:spcBef>
                <a:spcPts val="1000"/>
              </a:spcBef>
              <a:buNone/>
              <a:defRPr/>
            </a:pPr>
            <a:r>
              <a:rPr lang="ru-RU" sz="2800" b="1" kern="0" dirty="0">
                <a:solidFill>
                  <a:srgbClr val="0070C0"/>
                </a:solidFill>
                <a:latin typeface="Century Gothic" panose="020B0502020202020204" pitchFamily="34" charset="0"/>
                <a:cs typeface="Arial"/>
              </a:rPr>
              <a:t>Прием </a:t>
            </a:r>
            <a:r>
              <a:rPr lang="ru-RU" sz="2800" b="1" kern="0" dirty="0" smtClean="0">
                <a:solidFill>
                  <a:srgbClr val="0070C0"/>
                </a:solidFill>
                <a:latin typeface="Century Gothic" panose="020B0502020202020204" pitchFamily="34" charset="0"/>
                <a:cs typeface="Arial"/>
              </a:rPr>
              <a:t>2024. Новое в Правилах приема</a:t>
            </a:r>
            <a:endParaRPr lang="ru-RU" sz="2800" b="1" kern="0" dirty="0">
              <a:solidFill>
                <a:srgbClr val="0070C0"/>
              </a:solidFill>
              <a:latin typeface="Century Gothic" panose="020B0502020202020204" pitchFamily="34" charset="0"/>
              <a:cs typeface="Arial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24046" y="1071801"/>
            <a:ext cx="5298855" cy="51090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0070C0"/>
                </a:solidFill>
                <a:latin typeface="Century Gothic" panose="020B0502020202020204" pitchFamily="34" charset="0"/>
              </a:rPr>
              <a:t>ОТКРЫТЫ НОВЫЕ ПРОФИЛИ</a:t>
            </a:r>
          </a:p>
          <a:p>
            <a:endParaRPr lang="ru-RU" b="1" dirty="0" smtClean="0">
              <a:solidFill>
                <a:srgbClr val="0070C0"/>
              </a:solidFill>
              <a:latin typeface="Century Gothic" panose="020B0502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1600" dirty="0" smtClean="0">
                <a:solidFill>
                  <a:srgbClr val="0070C0"/>
                </a:solidFill>
                <a:latin typeface="Century Gothic" panose="020B0502020202020204" pitchFamily="34" charset="0"/>
              </a:rPr>
              <a:t>Магистратура заочная форма </a:t>
            </a:r>
            <a:r>
              <a:rPr lang="ru-RU" sz="1600" dirty="0">
                <a:solidFill>
                  <a:srgbClr val="0070C0"/>
                </a:solidFill>
                <a:latin typeface="Century Gothic" panose="020B0502020202020204" pitchFamily="34" charset="0"/>
              </a:rPr>
              <a:t>«</a:t>
            </a:r>
            <a:r>
              <a:rPr lang="ru-RU" sz="1600" b="1" dirty="0">
                <a:solidFill>
                  <a:srgbClr val="0070C0"/>
                </a:solidFill>
                <a:latin typeface="Century Gothic" panose="020B0502020202020204" pitchFamily="34" charset="0"/>
              </a:rPr>
              <a:t>Опека и попечительство в отношении </a:t>
            </a:r>
            <a:r>
              <a:rPr lang="ru-RU" sz="1600" b="1" dirty="0" smtClean="0">
                <a:solidFill>
                  <a:srgbClr val="0070C0"/>
                </a:solidFill>
                <a:latin typeface="Century Gothic" panose="020B0502020202020204" pitchFamily="34" charset="0"/>
              </a:rPr>
              <a:t>несовершеннолетних» </a:t>
            </a:r>
            <a:r>
              <a:rPr lang="ru-RU" sz="1600" dirty="0" smtClean="0">
                <a:solidFill>
                  <a:srgbClr val="0070C0"/>
                </a:solidFill>
                <a:latin typeface="Century Gothic" panose="020B0502020202020204" pitchFamily="34" charset="0"/>
              </a:rPr>
              <a:t>(ФПСО)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1600" dirty="0" smtClean="0">
                <a:solidFill>
                  <a:srgbClr val="0070C0"/>
                </a:solidFill>
                <a:latin typeface="Century Gothic" panose="020B0502020202020204" pitchFamily="34" charset="0"/>
              </a:rPr>
              <a:t>Магистратура очная форма </a:t>
            </a:r>
            <a:r>
              <a:rPr lang="ru-RU" sz="1600" b="1" dirty="0" smtClean="0">
                <a:solidFill>
                  <a:srgbClr val="0070C0"/>
                </a:solidFill>
                <a:latin typeface="Century Gothic" panose="020B0502020202020204" pitchFamily="34" charset="0"/>
              </a:rPr>
              <a:t>«Перевод </a:t>
            </a:r>
            <a:r>
              <a:rPr lang="ru-RU" sz="1600" b="1" dirty="0">
                <a:solidFill>
                  <a:srgbClr val="0070C0"/>
                </a:solidFill>
                <a:latin typeface="Century Gothic" panose="020B0502020202020204" pitchFamily="34" charset="0"/>
              </a:rPr>
              <a:t>и </a:t>
            </a:r>
            <a:r>
              <a:rPr lang="ru-RU" sz="1600" b="1" dirty="0" err="1">
                <a:solidFill>
                  <a:srgbClr val="0070C0"/>
                </a:solidFill>
                <a:latin typeface="Century Gothic" panose="020B0502020202020204" pitchFamily="34" charset="0"/>
              </a:rPr>
              <a:t>переводоведение</a:t>
            </a:r>
            <a:r>
              <a:rPr lang="ru-RU" sz="1600" b="1" dirty="0">
                <a:solidFill>
                  <a:srgbClr val="0070C0"/>
                </a:solidFill>
                <a:latin typeface="Century Gothic" panose="020B0502020202020204" pitchFamily="34" charset="0"/>
              </a:rPr>
              <a:t> – «китайский язык – русский язык как иностранный» и «английский язык – китайский язык</a:t>
            </a:r>
            <a:r>
              <a:rPr lang="ru-RU" sz="1600" b="1" dirty="0" smtClean="0">
                <a:solidFill>
                  <a:srgbClr val="0070C0"/>
                </a:solidFill>
                <a:latin typeface="Century Gothic" panose="020B0502020202020204" pitchFamily="34" charset="0"/>
              </a:rPr>
              <a:t>»</a:t>
            </a:r>
            <a:r>
              <a:rPr lang="ru-RU" sz="1600" dirty="0" smtClean="0">
                <a:solidFill>
                  <a:srgbClr val="0070C0"/>
                </a:solidFill>
                <a:latin typeface="Century Gothic" panose="020B0502020202020204" pitchFamily="34" charset="0"/>
              </a:rPr>
              <a:t> (ИИЯМС)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1600" dirty="0" err="1" smtClean="0">
                <a:solidFill>
                  <a:srgbClr val="0070C0"/>
                </a:solidFill>
                <a:latin typeface="Century Gothic" panose="020B0502020202020204" pitchFamily="34" charset="0"/>
              </a:rPr>
              <a:t>Специалитет</a:t>
            </a:r>
            <a:r>
              <a:rPr lang="ru-RU" sz="1600" dirty="0" smtClean="0">
                <a:solidFill>
                  <a:srgbClr val="0070C0"/>
                </a:solidFill>
                <a:latin typeface="Century Gothic" panose="020B0502020202020204" pitchFamily="34" charset="0"/>
              </a:rPr>
              <a:t> очная форма </a:t>
            </a:r>
            <a:r>
              <a:rPr lang="ru-RU" sz="1600" b="1" dirty="0" smtClean="0">
                <a:solidFill>
                  <a:srgbClr val="0070C0"/>
                </a:solidFill>
                <a:latin typeface="Century Gothic" panose="020B0502020202020204" pitchFamily="34" charset="0"/>
              </a:rPr>
              <a:t>«Перевод </a:t>
            </a:r>
            <a:r>
              <a:rPr lang="ru-RU" sz="1600" b="1" dirty="0">
                <a:solidFill>
                  <a:srgbClr val="0070C0"/>
                </a:solidFill>
                <a:latin typeface="Century Gothic" panose="020B0502020202020204" pitchFamily="34" charset="0"/>
              </a:rPr>
              <a:t>и </a:t>
            </a:r>
            <a:r>
              <a:rPr lang="ru-RU" sz="1600" b="1" dirty="0" err="1">
                <a:solidFill>
                  <a:srgbClr val="0070C0"/>
                </a:solidFill>
                <a:latin typeface="Century Gothic" panose="020B0502020202020204" pitchFamily="34" charset="0"/>
              </a:rPr>
              <a:t>переводоведение</a:t>
            </a:r>
            <a:r>
              <a:rPr lang="ru-RU" sz="1600" b="1" dirty="0">
                <a:solidFill>
                  <a:srgbClr val="0070C0"/>
                </a:solidFill>
                <a:latin typeface="Century Gothic" panose="020B0502020202020204" pitchFamily="34" charset="0"/>
              </a:rPr>
              <a:t>: </a:t>
            </a:r>
            <a:r>
              <a:rPr lang="ru-RU" sz="1600" b="1" dirty="0">
                <a:solidFill>
                  <a:srgbClr val="C00000"/>
                </a:solidFill>
                <a:latin typeface="Century Gothic" panose="020B0502020202020204" pitchFamily="34" charset="0"/>
              </a:rPr>
              <a:t>китайский язык </a:t>
            </a:r>
            <a:r>
              <a:rPr lang="ru-RU" sz="1600" b="1" dirty="0">
                <a:solidFill>
                  <a:srgbClr val="0070C0"/>
                </a:solidFill>
                <a:latin typeface="Century Gothic" panose="020B0502020202020204" pitchFamily="34" charset="0"/>
              </a:rPr>
              <a:t>– </a:t>
            </a:r>
            <a:r>
              <a:rPr lang="ru-RU" sz="1600" b="1" dirty="0" smtClean="0">
                <a:solidFill>
                  <a:srgbClr val="0070C0"/>
                </a:solidFill>
                <a:latin typeface="Century Gothic" panose="020B0502020202020204" pitchFamily="34" charset="0"/>
              </a:rPr>
              <a:t>английский </a:t>
            </a:r>
            <a:r>
              <a:rPr lang="ru-RU" sz="1600" b="1" dirty="0">
                <a:solidFill>
                  <a:srgbClr val="0070C0"/>
                </a:solidFill>
                <a:latin typeface="Century Gothic" panose="020B0502020202020204" pitchFamily="34" charset="0"/>
              </a:rPr>
              <a:t>язык</a:t>
            </a:r>
            <a:r>
              <a:rPr lang="ru-RU" sz="1600" b="1" dirty="0" smtClean="0">
                <a:solidFill>
                  <a:srgbClr val="0070C0"/>
                </a:solidFill>
                <a:latin typeface="Century Gothic" panose="020B0502020202020204" pitchFamily="34" charset="0"/>
              </a:rPr>
              <a:t>»</a:t>
            </a:r>
            <a:r>
              <a:rPr lang="ru-RU" sz="1600" dirty="0" smtClean="0">
                <a:solidFill>
                  <a:srgbClr val="0070C0"/>
                </a:solidFill>
                <a:latin typeface="Century Gothic" panose="020B0502020202020204" pitchFamily="34" charset="0"/>
              </a:rPr>
              <a:t>  (ИИЯМС)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1600" dirty="0" err="1" smtClean="0">
                <a:solidFill>
                  <a:srgbClr val="0070C0"/>
                </a:solidFill>
                <a:latin typeface="Century Gothic" panose="020B0502020202020204" pitchFamily="34" charset="0"/>
              </a:rPr>
              <a:t>Бакалавриат</a:t>
            </a:r>
            <a:r>
              <a:rPr lang="ru-RU" sz="1600" dirty="0" smtClean="0">
                <a:solidFill>
                  <a:srgbClr val="0070C0"/>
                </a:solidFill>
                <a:latin typeface="Century Gothic" panose="020B0502020202020204" pitchFamily="34" charset="0"/>
              </a:rPr>
              <a:t> очная форма </a:t>
            </a:r>
            <a:r>
              <a:rPr lang="ru-RU" sz="1600" b="1" dirty="0" smtClean="0">
                <a:solidFill>
                  <a:srgbClr val="0070C0"/>
                </a:solidFill>
                <a:latin typeface="Century Gothic" panose="020B0502020202020204" pitchFamily="34" charset="0"/>
              </a:rPr>
              <a:t>«</a:t>
            </a:r>
            <a:r>
              <a:rPr lang="ru-RU" sz="1600" b="1" dirty="0">
                <a:solidFill>
                  <a:srgbClr val="0070C0"/>
                </a:solidFill>
                <a:latin typeface="Century Gothic" panose="020B0502020202020204" pitchFamily="34" charset="0"/>
              </a:rPr>
              <a:t>Иностранный (английский) язык» и «Иностранный (</a:t>
            </a:r>
            <a:r>
              <a:rPr lang="ru-RU" sz="1600" b="1" dirty="0">
                <a:solidFill>
                  <a:srgbClr val="C00000"/>
                </a:solidFill>
                <a:latin typeface="Century Gothic" panose="020B0502020202020204" pitchFamily="34" charset="0"/>
              </a:rPr>
              <a:t>китайский)</a:t>
            </a:r>
            <a:r>
              <a:rPr lang="ru-RU" sz="1600" b="1" dirty="0">
                <a:solidFill>
                  <a:srgbClr val="0070C0"/>
                </a:solidFill>
                <a:latin typeface="Century Gothic" panose="020B0502020202020204" pitchFamily="34" charset="0"/>
              </a:rPr>
              <a:t> язык</a:t>
            </a:r>
            <a:r>
              <a:rPr lang="ru-RU" sz="1600" b="1" dirty="0" smtClean="0">
                <a:solidFill>
                  <a:srgbClr val="0070C0"/>
                </a:solidFill>
                <a:latin typeface="Century Gothic" panose="020B0502020202020204" pitchFamily="34" charset="0"/>
              </a:rPr>
              <a:t>»</a:t>
            </a:r>
            <a:r>
              <a:rPr lang="ru-RU" sz="1600" dirty="0" smtClean="0">
                <a:solidFill>
                  <a:srgbClr val="0070C0"/>
                </a:solidFill>
                <a:latin typeface="Century Gothic" panose="020B0502020202020204" pitchFamily="34" charset="0"/>
              </a:rPr>
              <a:t> (ИИЯМС)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1600" dirty="0" err="1" smtClean="0">
                <a:solidFill>
                  <a:srgbClr val="0070C0"/>
                </a:solidFill>
                <a:latin typeface="Century Gothic" panose="020B0502020202020204" pitchFamily="34" charset="0"/>
              </a:rPr>
              <a:t>Бакалавриат</a:t>
            </a:r>
            <a:r>
              <a:rPr lang="ru-RU" sz="1600" dirty="0" smtClean="0">
                <a:solidFill>
                  <a:srgbClr val="0070C0"/>
                </a:solidFill>
                <a:latin typeface="Century Gothic" panose="020B0502020202020204" pitchFamily="34" charset="0"/>
              </a:rPr>
              <a:t> очно-заочной форма обучения: </a:t>
            </a:r>
            <a:r>
              <a:rPr lang="ru-RU" sz="1600" b="1" dirty="0">
                <a:solidFill>
                  <a:srgbClr val="0070C0"/>
                </a:solidFill>
                <a:latin typeface="Century Gothic" panose="020B0502020202020204" pitchFamily="34" charset="0"/>
              </a:rPr>
              <a:t>«Экономика, финансы и кредит» и «Менеджмент, государственное и муниципальное управление</a:t>
            </a:r>
            <a:r>
              <a:rPr lang="ru-RU" sz="1600" b="1" dirty="0" smtClean="0">
                <a:solidFill>
                  <a:srgbClr val="0070C0"/>
                </a:solidFill>
                <a:latin typeface="Century Gothic" panose="020B0502020202020204" pitchFamily="34" charset="0"/>
              </a:rPr>
              <a:t>» </a:t>
            </a:r>
            <a:r>
              <a:rPr lang="ru-RU" sz="1600" dirty="0" smtClean="0">
                <a:solidFill>
                  <a:srgbClr val="0070C0"/>
                </a:solidFill>
                <a:latin typeface="Century Gothic" panose="020B0502020202020204" pitchFamily="34" charset="0"/>
              </a:rPr>
              <a:t>(ТЭФ)</a:t>
            </a:r>
          </a:p>
          <a:p>
            <a:r>
              <a:rPr lang="ru-RU" dirty="0" smtClean="0">
                <a:solidFill>
                  <a:srgbClr val="0070C0"/>
                </a:solidFill>
              </a:rPr>
              <a:t> </a:t>
            </a:r>
            <a:endParaRPr lang="ru-RU" dirty="0">
              <a:solidFill>
                <a:srgbClr val="0070C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422901" y="1050621"/>
            <a:ext cx="6375399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0070C0"/>
                </a:solidFill>
                <a:latin typeface="Century Gothic" panose="020B0502020202020204" pitchFamily="34" charset="0"/>
              </a:rPr>
              <a:t>ИЗМЕНИЛСЯ ПОРЯДОК ПРИЕМА НА ЦЕЛЕВОЕ ОБУЧЕНИЕ</a:t>
            </a:r>
          </a:p>
          <a:p>
            <a:pPr algn="ctr"/>
            <a:endParaRPr lang="ru-RU" b="1" dirty="0" smtClean="0">
              <a:solidFill>
                <a:srgbClr val="0070C0"/>
              </a:solidFill>
              <a:latin typeface="Century Gothic" panose="020B0502020202020204" pitchFamily="34" charset="0"/>
            </a:endParaRPr>
          </a:p>
          <a:p>
            <a:r>
              <a:rPr lang="ru-RU" sz="1600" dirty="0" smtClean="0">
                <a:solidFill>
                  <a:srgbClr val="6F252D"/>
                </a:solidFill>
                <a:latin typeface="Century Gothic" panose="020B0502020202020204" pitchFamily="34" charset="0"/>
              </a:rPr>
              <a:t>С </a:t>
            </a:r>
            <a:r>
              <a:rPr lang="ru-RU" sz="1600" dirty="0">
                <a:solidFill>
                  <a:srgbClr val="6F252D"/>
                </a:solidFill>
                <a:latin typeface="Century Gothic" panose="020B0502020202020204" pitchFamily="34" charset="0"/>
              </a:rPr>
              <a:t>1 мая 2024 года </a:t>
            </a:r>
            <a:r>
              <a:rPr lang="ru-RU" sz="1600" dirty="0" smtClean="0">
                <a:solidFill>
                  <a:srgbClr val="6F252D"/>
                </a:solidFill>
                <a:latin typeface="Century Gothic" panose="020B0502020202020204" pitchFamily="34" charset="0"/>
              </a:rPr>
              <a:t>вступил </a:t>
            </a:r>
            <a:r>
              <a:rPr lang="ru-RU" sz="1600" dirty="0">
                <a:solidFill>
                  <a:srgbClr val="6F252D"/>
                </a:solidFill>
                <a:latin typeface="Century Gothic" panose="020B0502020202020204" pitchFamily="34" charset="0"/>
              </a:rPr>
              <a:t>в силу Федеральный закон от </a:t>
            </a:r>
            <a:r>
              <a:rPr lang="ru-RU" sz="1600" dirty="0" smtClean="0">
                <a:solidFill>
                  <a:srgbClr val="6F252D"/>
                </a:solidFill>
                <a:latin typeface="Century Gothic" panose="020B0502020202020204" pitchFamily="34" charset="0"/>
              </a:rPr>
              <a:t>14.04.2023 № </a:t>
            </a:r>
            <a:r>
              <a:rPr lang="ru-RU" sz="1600" dirty="0">
                <a:solidFill>
                  <a:srgbClr val="6F252D"/>
                </a:solidFill>
                <a:latin typeface="Century Gothic" panose="020B0502020202020204" pitchFamily="34" charset="0"/>
              </a:rPr>
              <a:t>124-ФЗ «О внесении изменений в Федеральный закон «Об образовании в Российской Федерации», в соответствии с которым изменяется порядок приема на целевое </a:t>
            </a:r>
            <a:r>
              <a:rPr lang="ru-RU" sz="1600" dirty="0" smtClean="0">
                <a:solidFill>
                  <a:srgbClr val="6F252D"/>
                </a:solidFill>
                <a:latin typeface="Century Gothic" panose="020B0502020202020204" pitchFamily="34" charset="0"/>
              </a:rPr>
              <a:t>обучение:</a:t>
            </a:r>
            <a:endParaRPr lang="ru-RU" sz="1600" dirty="0">
              <a:solidFill>
                <a:srgbClr val="6F252D"/>
              </a:solidFill>
              <a:latin typeface="Century Gothic" panose="020B0502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1600" dirty="0">
                <a:solidFill>
                  <a:srgbClr val="0070C0"/>
                </a:solidFill>
                <a:latin typeface="Century Gothic" panose="020B0502020202020204" pitchFamily="34" charset="0"/>
              </a:rPr>
              <a:t>предложения о заключении договоров о целевом обучении должны будут размещаться заказчиками на портале «Работа в России</a:t>
            </a:r>
            <a:r>
              <a:rPr lang="ru-RU" sz="1600" dirty="0" smtClean="0">
                <a:solidFill>
                  <a:srgbClr val="0070C0"/>
                </a:solidFill>
                <a:latin typeface="Century Gothic" panose="020B0502020202020204" pitchFamily="34" charset="0"/>
              </a:rPr>
              <a:t>»</a:t>
            </a:r>
            <a:endParaRPr lang="ru-RU" sz="1600" dirty="0">
              <a:solidFill>
                <a:srgbClr val="0070C0"/>
              </a:solidFill>
              <a:latin typeface="Century Gothic" panose="020B0502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1600" dirty="0">
                <a:solidFill>
                  <a:srgbClr val="0070C0"/>
                </a:solidFill>
                <a:latin typeface="Century Gothic" panose="020B0502020202020204" pitchFamily="34" charset="0"/>
              </a:rPr>
              <a:t>гражданин, желающий заключить договор о целевом обучении, может подать заявку при приеме на обучение </a:t>
            </a:r>
            <a:r>
              <a:rPr lang="ru-RU" sz="1600" dirty="0">
                <a:solidFill>
                  <a:srgbClr val="C00000"/>
                </a:solidFill>
                <a:latin typeface="Century Gothic" panose="020B0502020202020204" pitchFamily="34" charset="0"/>
              </a:rPr>
              <a:t>или</a:t>
            </a:r>
            <a:r>
              <a:rPr lang="ru-RU" sz="1600" dirty="0">
                <a:solidFill>
                  <a:srgbClr val="0070C0"/>
                </a:solidFill>
                <a:latin typeface="Century Gothic" panose="020B0502020202020204" pitchFamily="34" charset="0"/>
              </a:rPr>
              <a:t> непосредственно во время обучения по образовательной программе высшего </a:t>
            </a:r>
            <a:r>
              <a:rPr lang="ru-RU" sz="1600" dirty="0" smtClean="0">
                <a:solidFill>
                  <a:srgbClr val="0070C0"/>
                </a:solidFill>
                <a:latin typeface="Century Gothic" panose="020B0502020202020204" pitchFamily="34" charset="0"/>
              </a:rPr>
              <a:t>образования</a:t>
            </a:r>
            <a:endParaRPr lang="ru-RU" sz="1600" dirty="0">
              <a:solidFill>
                <a:srgbClr val="0070C0"/>
              </a:solidFill>
              <a:latin typeface="Century Gothic" panose="020B0502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1600" dirty="0">
                <a:solidFill>
                  <a:srgbClr val="0070C0"/>
                </a:solidFill>
                <a:latin typeface="Century Gothic" panose="020B0502020202020204" pitchFamily="34" charset="0"/>
              </a:rPr>
              <a:t>при приеме на обучение договор о целевом обучении заключается после издания распорядительного акта о приеме гражданина на </a:t>
            </a:r>
            <a:r>
              <a:rPr lang="ru-RU" sz="1600" dirty="0" smtClean="0">
                <a:solidFill>
                  <a:srgbClr val="0070C0"/>
                </a:solidFill>
                <a:latin typeface="Century Gothic" panose="020B0502020202020204" pitchFamily="34" charset="0"/>
              </a:rPr>
              <a:t>обучение</a:t>
            </a:r>
            <a:endParaRPr lang="ru-RU" sz="1600" dirty="0">
              <a:solidFill>
                <a:srgbClr val="0070C0"/>
              </a:solidFill>
              <a:latin typeface="Century Gothic" panose="020B0502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1600" dirty="0" smtClean="0">
                <a:solidFill>
                  <a:srgbClr val="0070C0"/>
                </a:solidFill>
                <a:latin typeface="Century Gothic" panose="020B0502020202020204" pitchFamily="34" charset="0"/>
              </a:rPr>
              <a:t>при </a:t>
            </a:r>
            <a:r>
              <a:rPr lang="ru-RU" sz="1600" dirty="0">
                <a:solidFill>
                  <a:srgbClr val="0070C0"/>
                </a:solidFill>
                <a:latin typeface="Century Gothic" panose="020B0502020202020204" pitchFamily="34" charset="0"/>
              </a:rPr>
              <a:t>поступлении на целевое обучение </a:t>
            </a:r>
            <a:r>
              <a:rPr lang="ru-RU" sz="1600" dirty="0" smtClean="0">
                <a:solidFill>
                  <a:srgbClr val="0070C0"/>
                </a:solidFill>
                <a:latin typeface="Century Gothic" panose="020B0502020202020204" pitchFamily="34" charset="0"/>
              </a:rPr>
              <a:t>абитуриент (бак/спец) </a:t>
            </a:r>
            <a:r>
              <a:rPr lang="ru-RU" sz="1600" dirty="0">
                <a:solidFill>
                  <a:srgbClr val="0070C0"/>
                </a:solidFill>
                <a:latin typeface="Century Gothic" panose="020B0502020202020204" pitchFamily="34" charset="0"/>
              </a:rPr>
              <a:t>вправе заключить договор о целевом обучении </a:t>
            </a:r>
            <a:r>
              <a:rPr lang="ru-RU" sz="1600" dirty="0">
                <a:solidFill>
                  <a:srgbClr val="C00000"/>
                </a:solidFill>
                <a:latin typeface="Century Gothic" panose="020B0502020202020204" pitchFamily="34" charset="0"/>
              </a:rPr>
              <a:t>только с одним </a:t>
            </a:r>
            <a:r>
              <a:rPr lang="ru-RU" sz="1600" dirty="0">
                <a:solidFill>
                  <a:srgbClr val="0070C0"/>
                </a:solidFill>
                <a:latin typeface="Century Gothic" panose="020B0502020202020204" pitchFamily="34" charset="0"/>
              </a:rPr>
              <a:t>заказчиком целевого </a:t>
            </a:r>
            <a:r>
              <a:rPr lang="ru-RU" sz="1600" dirty="0" smtClean="0">
                <a:solidFill>
                  <a:srgbClr val="0070C0"/>
                </a:solidFill>
                <a:latin typeface="Century Gothic" panose="020B0502020202020204" pitchFamily="34" charset="0"/>
              </a:rPr>
              <a:t>обучения</a:t>
            </a:r>
            <a:endParaRPr lang="ru-RU" sz="1600" dirty="0">
              <a:solidFill>
                <a:srgbClr val="0070C0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0331636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sz="quarter" idx="10"/>
          </p:nvPr>
        </p:nvSpPr>
        <p:spPr>
          <a:xfrm>
            <a:off x="1712913" y="168690"/>
            <a:ext cx="9548812" cy="1318916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ru-RU" dirty="0">
                <a:latin typeface="Century Gothic" panose="020B0502020202020204" pitchFamily="34" charset="0"/>
                <a:hlinkClick r:id="rId2"/>
              </a:rPr>
              <a:t>Постановление правительства РФ «О целевом обучении по образовательным программам среднего профессионального и высшего образования» №555 от 27.04.2024</a:t>
            </a:r>
            <a:endParaRPr lang="ru-RU" dirty="0">
              <a:latin typeface="Century Gothic" panose="020B0502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68562" y="1435081"/>
            <a:ext cx="1047015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ü"/>
            </a:pPr>
            <a:r>
              <a:rPr lang="ru-RU" sz="2000" dirty="0" smtClean="0">
                <a:solidFill>
                  <a:srgbClr val="0070C0"/>
                </a:solidFill>
                <a:latin typeface="Century Gothic" panose="020B0502020202020204" pitchFamily="34" charset="0"/>
              </a:rPr>
              <a:t>Заказчики размещают предложения на цифровой платформе «Работа в России» для граждан, поступающих на обучение по образовательным программам не позднее </a:t>
            </a:r>
            <a:r>
              <a:rPr lang="ru-RU" sz="2000" dirty="0" smtClean="0">
                <a:solidFill>
                  <a:srgbClr val="6F252D"/>
                </a:solidFill>
                <a:latin typeface="Century Gothic" panose="020B0502020202020204" pitchFamily="34" charset="0"/>
              </a:rPr>
              <a:t>10 июня </a:t>
            </a:r>
            <a:r>
              <a:rPr lang="ru-RU" sz="2000" dirty="0" smtClean="0">
                <a:solidFill>
                  <a:srgbClr val="0070C0"/>
                </a:solidFill>
                <a:latin typeface="Century Gothic" panose="020B0502020202020204" pitchFamily="34" charset="0"/>
              </a:rPr>
              <a:t>года приема</a:t>
            </a:r>
            <a:endParaRPr lang="ru-RU" sz="2000" dirty="0">
              <a:solidFill>
                <a:srgbClr val="0070C0"/>
              </a:solidFill>
              <a:latin typeface="Century Gothic" panose="020B0502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19633" y="2368694"/>
            <a:ext cx="1045650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ü"/>
            </a:pPr>
            <a:r>
              <a:rPr lang="ru-RU" sz="2000" dirty="0" smtClean="0">
                <a:solidFill>
                  <a:srgbClr val="0070C0"/>
                </a:solidFill>
                <a:latin typeface="Century Gothic" panose="020B0502020202020204" pitchFamily="34" charset="0"/>
              </a:rPr>
              <a:t>Предложения </a:t>
            </a:r>
            <a:r>
              <a:rPr lang="ru-RU" sz="2000" dirty="0" smtClean="0">
                <a:solidFill>
                  <a:srgbClr val="6F252D"/>
                </a:solidFill>
                <a:latin typeface="Century Gothic" panose="020B0502020202020204" pitchFamily="34" charset="0"/>
              </a:rPr>
              <a:t>не могут быть изменены </a:t>
            </a:r>
            <a:r>
              <a:rPr lang="ru-RU" sz="2000" dirty="0" smtClean="0">
                <a:solidFill>
                  <a:srgbClr val="0070C0"/>
                </a:solidFill>
                <a:latin typeface="Century Gothic" panose="020B0502020202020204" pitchFamily="34" charset="0"/>
              </a:rPr>
              <a:t>после </a:t>
            </a:r>
            <a:r>
              <a:rPr lang="ru-RU" sz="2000" dirty="0" smtClean="0">
                <a:solidFill>
                  <a:srgbClr val="6F252D"/>
                </a:solidFill>
                <a:latin typeface="Century Gothic" panose="020B0502020202020204" pitchFamily="34" charset="0"/>
              </a:rPr>
              <a:t>10 июня</a:t>
            </a:r>
            <a:endParaRPr lang="ru-RU" sz="2000" dirty="0">
              <a:solidFill>
                <a:srgbClr val="6F252D"/>
              </a:solidFill>
              <a:latin typeface="Century Gothic" panose="020B0502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19633" y="2829942"/>
            <a:ext cx="1035865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ü"/>
            </a:pPr>
            <a:r>
              <a:rPr lang="ru-RU" sz="2000" dirty="0" smtClean="0">
                <a:solidFill>
                  <a:srgbClr val="0070C0"/>
                </a:solidFill>
                <a:latin typeface="Century Gothic" panose="020B0502020202020204" pitchFamily="34" charset="0"/>
              </a:rPr>
              <a:t>Министерство труда и социальной защиты Российской федерации  обеспечивает проверку предложений в течение </a:t>
            </a:r>
            <a:r>
              <a:rPr lang="ru-RU" sz="2000" dirty="0" smtClean="0">
                <a:solidFill>
                  <a:srgbClr val="6F252D"/>
                </a:solidFill>
                <a:latin typeface="Century Gothic" panose="020B0502020202020204" pitchFamily="34" charset="0"/>
              </a:rPr>
              <a:t>10 рабочих дней</a:t>
            </a:r>
            <a:endParaRPr lang="ru-RU" sz="2000" dirty="0">
              <a:solidFill>
                <a:srgbClr val="6F252D"/>
              </a:solidFill>
              <a:latin typeface="Century Gothic" panose="020B0502020202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914400" y="5471612"/>
            <a:ext cx="9457899" cy="6960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9" name="TextBox 8"/>
          <p:cNvSpPr txBox="1"/>
          <p:nvPr/>
        </p:nvSpPr>
        <p:spPr>
          <a:xfrm>
            <a:off x="914400" y="5322627"/>
            <a:ext cx="10347325" cy="7642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10" name="TextBox 9"/>
          <p:cNvSpPr txBox="1"/>
          <p:nvPr/>
        </p:nvSpPr>
        <p:spPr>
          <a:xfrm>
            <a:off x="685728" y="5384021"/>
            <a:ext cx="10235821" cy="4970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2" name="TextBox 1"/>
          <p:cNvSpPr txBox="1"/>
          <p:nvPr/>
        </p:nvSpPr>
        <p:spPr>
          <a:xfrm>
            <a:off x="488924" y="3599693"/>
            <a:ext cx="1051792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ü"/>
            </a:pPr>
            <a:r>
              <a:rPr lang="ru-RU" sz="2000" dirty="0">
                <a:solidFill>
                  <a:srgbClr val="0070C0"/>
                </a:solidFill>
                <a:latin typeface="Century Gothic" panose="020B0502020202020204" pitchFamily="34" charset="0"/>
              </a:rPr>
              <a:t>Абитуриент может самостоятельно познакомиться с предложениями заказчиков и </a:t>
            </a:r>
            <a:r>
              <a:rPr lang="ru-RU" sz="2000" dirty="0">
                <a:solidFill>
                  <a:srgbClr val="6F252D"/>
                </a:solidFill>
                <a:latin typeface="Century Gothic" panose="020B0502020202020204" pitchFamily="34" charset="0"/>
              </a:rPr>
              <a:t>подать заявку </a:t>
            </a:r>
            <a:r>
              <a:rPr lang="ru-RU" sz="2000" dirty="0">
                <a:solidFill>
                  <a:srgbClr val="0070C0"/>
                </a:solidFill>
                <a:latin typeface="Century Gothic" panose="020B0502020202020204" pitchFamily="34" charset="0"/>
              </a:rPr>
              <a:t>в бумажном или электронном виде. В последнем случае заявка подается через </a:t>
            </a:r>
            <a:r>
              <a:rPr lang="ru-RU" sz="2000" dirty="0" err="1">
                <a:solidFill>
                  <a:srgbClr val="0070C0"/>
                </a:solidFill>
                <a:latin typeface="Century Gothic" panose="020B0502020202020204" pitchFamily="34" charset="0"/>
              </a:rPr>
              <a:t>госуслуги</a:t>
            </a:r>
            <a:r>
              <a:rPr lang="ru-RU" sz="2000" dirty="0">
                <a:solidFill>
                  <a:srgbClr val="0070C0"/>
                </a:solidFill>
                <a:latin typeface="Century Gothic" panose="020B0502020202020204" pitchFamily="34" charset="0"/>
              </a:rPr>
              <a:t>. </a:t>
            </a:r>
            <a:r>
              <a:rPr lang="ru-RU" sz="2000" dirty="0" smtClean="0">
                <a:solidFill>
                  <a:srgbClr val="0070C0"/>
                </a:solidFill>
                <a:latin typeface="Century Gothic" panose="020B0502020202020204" pitchFamily="34" charset="0"/>
              </a:rPr>
              <a:t>Договор </a:t>
            </a:r>
            <a:r>
              <a:rPr lang="ru-RU" sz="2000" dirty="0">
                <a:solidFill>
                  <a:srgbClr val="0070C0"/>
                </a:solidFill>
                <a:latin typeface="Century Gothic" panose="020B0502020202020204" pitchFamily="34" charset="0"/>
              </a:rPr>
              <a:t>можно заключать в электронном или бумажном </a:t>
            </a:r>
            <a:r>
              <a:rPr lang="ru-RU" sz="2000" dirty="0" smtClean="0">
                <a:solidFill>
                  <a:srgbClr val="0070C0"/>
                </a:solidFill>
                <a:latin typeface="Century Gothic" panose="020B0502020202020204" pitchFamily="34" charset="0"/>
              </a:rPr>
              <a:t>виде </a:t>
            </a:r>
            <a:endParaRPr lang="ru-RU" sz="2000" dirty="0">
              <a:solidFill>
                <a:srgbClr val="0070C0"/>
              </a:solidFill>
              <a:latin typeface="Century Gothic" panose="020B0502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98071" y="4983911"/>
            <a:ext cx="1061113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2000" dirty="0">
                <a:solidFill>
                  <a:srgbClr val="0070C0"/>
                </a:solidFill>
                <a:latin typeface="Century Gothic" panose="020B0502020202020204" pitchFamily="34" charset="0"/>
              </a:rPr>
              <a:t>Отработать после обучения нужно будет минимум </a:t>
            </a:r>
            <a:r>
              <a:rPr lang="ru-RU" sz="2000" dirty="0">
                <a:solidFill>
                  <a:srgbClr val="6F252D"/>
                </a:solidFill>
                <a:latin typeface="Century Gothic" panose="020B0502020202020204" pitchFamily="34" charset="0"/>
              </a:rPr>
              <a:t>3 года, но не более 5 </a:t>
            </a:r>
            <a:r>
              <a:rPr lang="ru-RU" sz="2000" dirty="0" smtClean="0">
                <a:solidFill>
                  <a:srgbClr val="6F252D"/>
                </a:solidFill>
                <a:latin typeface="Century Gothic" panose="020B0502020202020204" pitchFamily="34" charset="0"/>
              </a:rPr>
              <a:t>лет</a:t>
            </a:r>
            <a:endParaRPr lang="ru-RU" sz="2000" dirty="0">
              <a:solidFill>
                <a:srgbClr val="6F252D"/>
              </a:solidFill>
              <a:latin typeface="Century Gothic" panose="020B050202020202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88924" y="5471612"/>
            <a:ext cx="1112989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2000" dirty="0">
                <a:solidFill>
                  <a:srgbClr val="0070C0"/>
                </a:solidFill>
                <a:latin typeface="Century Gothic" panose="020B0502020202020204" pitchFamily="34" charset="0"/>
              </a:rPr>
              <a:t>В договоре о целевом обучении </a:t>
            </a:r>
            <a:r>
              <a:rPr lang="ru-RU" sz="2000" dirty="0">
                <a:solidFill>
                  <a:srgbClr val="6F252D"/>
                </a:solidFill>
                <a:latin typeface="Century Gothic" panose="020B0502020202020204" pitchFamily="34" charset="0"/>
              </a:rPr>
              <a:t>могут быть прописаны условия о прохождении студентом-</a:t>
            </a:r>
            <a:r>
              <a:rPr lang="ru-RU" sz="2000" dirty="0" err="1">
                <a:solidFill>
                  <a:srgbClr val="6F252D"/>
                </a:solidFill>
                <a:latin typeface="Century Gothic" panose="020B0502020202020204" pitchFamily="34" charset="0"/>
              </a:rPr>
              <a:t>целевиком</a:t>
            </a:r>
            <a:r>
              <a:rPr lang="ru-RU" sz="2000" dirty="0">
                <a:solidFill>
                  <a:srgbClr val="6F252D"/>
                </a:solidFill>
                <a:latin typeface="Century Gothic" panose="020B0502020202020204" pitchFamily="34" charset="0"/>
              </a:rPr>
              <a:t> практики </a:t>
            </a:r>
            <a:r>
              <a:rPr lang="ru-RU" sz="2000" dirty="0">
                <a:solidFill>
                  <a:srgbClr val="0070C0"/>
                </a:solidFill>
                <a:latin typeface="Century Gothic" panose="020B0502020202020204" pitchFamily="34" charset="0"/>
              </a:rPr>
              <a:t>у </a:t>
            </a:r>
            <a:r>
              <a:rPr lang="ru-RU" sz="2000" dirty="0" smtClean="0">
                <a:solidFill>
                  <a:srgbClr val="0070C0"/>
                </a:solidFill>
                <a:latin typeface="Century Gothic" panose="020B0502020202020204" pitchFamily="34" charset="0"/>
              </a:rPr>
              <a:t>заказчика 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2000" dirty="0" smtClean="0">
                <a:solidFill>
                  <a:srgbClr val="0070C0"/>
                </a:solidFill>
                <a:latin typeface="Century Gothic" panose="020B0502020202020204" pitchFamily="34" charset="0"/>
              </a:rPr>
              <a:t>Также </a:t>
            </a:r>
            <a:r>
              <a:rPr lang="ru-RU" sz="2000" dirty="0">
                <a:solidFill>
                  <a:srgbClr val="0070C0"/>
                </a:solidFill>
                <a:latin typeface="Century Gothic" panose="020B0502020202020204" pitchFamily="34" charset="0"/>
              </a:rPr>
              <a:t>последний </a:t>
            </a:r>
            <a:r>
              <a:rPr lang="ru-RU" sz="2000" dirty="0">
                <a:solidFill>
                  <a:srgbClr val="6F252D"/>
                </a:solidFill>
                <a:latin typeface="Century Gothic" panose="020B0502020202020204" pitchFamily="34" charset="0"/>
              </a:rPr>
              <a:t>может установить требования к успеваемости </a:t>
            </a:r>
            <a:r>
              <a:rPr lang="ru-RU" sz="2000" dirty="0" smtClean="0">
                <a:solidFill>
                  <a:srgbClr val="6F252D"/>
                </a:solidFill>
                <a:latin typeface="Century Gothic" panose="020B0502020202020204" pitchFamily="34" charset="0"/>
              </a:rPr>
              <a:t>обучающегося</a:t>
            </a:r>
            <a:endParaRPr lang="ru-RU" dirty="0">
              <a:solidFill>
                <a:srgbClr val="6F252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1208731"/>
      </p:ext>
    </p:extLst>
  </p:cSld>
  <p:clrMapOvr>
    <a:masterClrMapping/>
  </p:clrMapOvr>
  <p:transition>
    <p:wipe dir="d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625600"/>
            <a:ext cx="5207000" cy="4551363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ct val="20000"/>
              </a:spcBef>
              <a:buClr>
                <a:srgbClr val="31B6FD"/>
              </a:buClr>
              <a:buSzPct val="100000"/>
            </a:pPr>
            <a:r>
              <a:rPr lang="ru-RU" sz="2000" dirty="0" smtClean="0">
                <a:latin typeface="Century Gothic" panose="020B0502020202020204" pitchFamily="34" charset="0"/>
                <a:ea typeface="Roboto Condensed" panose="02000000000000000000" pitchFamily="2" charset="0"/>
              </a:rPr>
              <a:t>Приемная комиссия: 634061, </a:t>
            </a:r>
          </a:p>
          <a:p>
            <a:pPr marL="0" indent="0">
              <a:lnSpc>
                <a:spcPct val="100000"/>
              </a:lnSpc>
              <a:spcBef>
                <a:spcPct val="20000"/>
              </a:spcBef>
              <a:buClr>
                <a:srgbClr val="31B6FD"/>
              </a:buClr>
              <a:buSzPct val="100000"/>
              <a:buNone/>
            </a:pPr>
            <a:r>
              <a:rPr lang="ru-RU" sz="2000" dirty="0">
                <a:latin typeface="Century Gothic" panose="020B0502020202020204" pitchFamily="34" charset="0"/>
                <a:ea typeface="Roboto Condensed" panose="02000000000000000000" pitchFamily="2" charset="0"/>
              </a:rPr>
              <a:t> </a:t>
            </a:r>
            <a:r>
              <a:rPr lang="ru-RU" sz="2000" dirty="0" smtClean="0">
                <a:latin typeface="Century Gothic" panose="020B0502020202020204" pitchFamily="34" charset="0"/>
                <a:ea typeface="Roboto Condensed" panose="02000000000000000000" pitchFamily="2" charset="0"/>
              </a:rPr>
              <a:t>  г. Томск, Киевская ул., 60, </a:t>
            </a:r>
            <a:r>
              <a:rPr lang="ru-RU" sz="2000" dirty="0" err="1" smtClean="0">
                <a:latin typeface="Century Gothic" panose="020B0502020202020204" pitchFamily="34" charset="0"/>
                <a:ea typeface="Roboto Condensed" panose="02000000000000000000" pitchFamily="2" charset="0"/>
              </a:rPr>
              <a:t>каб</a:t>
            </a:r>
            <a:r>
              <a:rPr lang="ru-RU" sz="2000" dirty="0" smtClean="0">
                <a:latin typeface="Century Gothic" panose="020B0502020202020204" pitchFamily="34" charset="0"/>
                <a:ea typeface="Roboto Condensed" panose="02000000000000000000" pitchFamily="2" charset="0"/>
              </a:rPr>
              <a:t>. 209 </a:t>
            </a:r>
          </a:p>
          <a:p>
            <a:pPr marL="0" indent="182563">
              <a:lnSpc>
                <a:spcPct val="100000"/>
              </a:lnSpc>
              <a:spcBef>
                <a:spcPct val="20000"/>
              </a:spcBef>
              <a:buClr>
                <a:srgbClr val="31B6FD"/>
              </a:buClr>
              <a:buSzPct val="100000"/>
              <a:buNone/>
            </a:pPr>
            <a:r>
              <a:rPr lang="ru-RU" sz="2000" dirty="0" smtClean="0">
                <a:latin typeface="Century Gothic" panose="020B0502020202020204" pitchFamily="34" charset="0"/>
                <a:ea typeface="Roboto Condensed" panose="02000000000000000000" pitchFamily="2" charset="0"/>
              </a:rPr>
              <a:t>тел.: +7 (382-2) 311-411 </a:t>
            </a:r>
          </a:p>
          <a:p>
            <a:pPr marL="271463" indent="-88900">
              <a:lnSpc>
                <a:spcPct val="100000"/>
              </a:lnSpc>
              <a:spcBef>
                <a:spcPct val="20000"/>
              </a:spcBef>
              <a:buClr>
                <a:srgbClr val="31B6FD"/>
              </a:buClr>
              <a:buSzPct val="100000"/>
              <a:buNone/>
            </a:pPr>
            <a:r>
              <a:rPr lang="ru-RU" sz="2000" dirty="0" smtClean="0">
                <a:latin typeface="Century Gothic" panose="020B0502020202020204" pitchFamily="34" charset="0"/>
                <a:ea typeface="Roboto Condensed" panose="02000000000000000000" pitchFamily="2" charset="0"/>
              </a:rPr>
              <a:t>Тел.: +7 (382-2) 311-412 </a:t>
            </a:r>
            <a:r>
              <a:rPr lang="ru-RU" sz="2000" i="1" dirty="0" smtClean="0">
                <a:latin typeface="Century Gothic" panose="020B0502020202020204" pitchFamily="34" charset="0"/>
                <a:ea typeface="Roboto Condensed" panose="02000000000000000000" pitchFamily="2" charset="0"/>
              </a:rPr>
              <a:t> </a:t>
            </a:r>
            <a:r>
              <a:rPr lang="ru-RU" sz="1800" i="1" dirty="0" smtClean="0">
                <a:latin typeface="Century Gothic" panose="020B0502020202020204" pitchFamily="34" charset="0"/>
                <a:ea typeface="Roboto Condensed" panose="02000000000000000000" pitchFamily="2" charset="0"/>
              </a:rPr>
              <a:t>(для поступающих на     платную основу обучения)</a:t>
            </a:r>
          </a:p>
          <a:p>
            <a:pPr marL="0" indent="182563">
              <a:lnSpc>
                <a:spcPct val="100000"/>
              </a:lnSpc>
              <a:spcBef>
                <a:spcPct val="20000"/>
              </a:spcBef>
              <a:buClr>
                <a:srgbClr val="31B6FD"/>
              </a:buClr>
              <a:buSzPct val="100000"/>
              <a:buNone/>
            </a:pPr>
            <a:r>
              <a:rPr lang="ru-RU" sz="2000" dirty="0" smtClean="0">
                <a:latin typeface="Century Gothic" panose="020B0502020202020204" pitchFamily="34" charset="0"/>
                <a:ea typeface="Roboto Condensed" panose="02000000000000000000" pitchFamily="2" charset="0"/>
              </a:rPr>
              <a:t>E-</a:t>
            </a:r>
            <a:r>
              <a:rPr lang="ru-RU" sz="2000" dirty="0" err="1" smtClean="0">
                <a:latin typeface="Century Gothic" panose="020B0502020202020204" pitchFamily="34" charset="0"/>
                <a:ea typeface="Roboto Condensed" panose="02000000000000000000" pitchFamily="2" charset="0"/>
              </a:rPr>
              <a:t>mail</a:t>
            </a:r>
            <a:r>
              <a:rPr lang="ru-RU" sz="2000" dirty="0" smtClean="0">
                <a:latin typeface="Century Gothic" panose="020B0502020202020204" pitchFamily="34" charset="0"/>
                <a:ea typeface="Roboto Condensed" panose="02000000000000000000" pitchFamily="2" charset="0"/>
              </a:rPr>
              <a:t>: </a:t>
            </a:r>
            <a:r>
              <a:rPr lang="ru-RU" sz="2000" dirty="0" smtClean="0">
                <a:latin typeface="Century Gothic" panose="020B0502020202020204" pitchFamily="34" charset="0"/>
                <a:ea typeface="Roboto Condensed" panose="02000000000000000000" pitchFamily="2" charset="0"/>
                <a:hlinkClick r:id="rId2"/>
              </a:rPr>
              <a:t>pktspu@tspu.edu.ru</a:t>
            </a:r>
            <a:endParaRPr lang="ru-RU" sz="2000" dirty="0" smtClean="0">
              <a:latin typeface="Century Gothic" panose="020B0502020202020204" pitchFamily="34" charset="0"/>
              <a:ea typeface="Roboto Condensed" panose="02000000000000000000" pitchFamily="2" charset="0"/>
            </a:endParaRPr>
          </a:p>
          <a:p>
            <a:pPr marL="177800" indent="4763">
              <a:lnSpc>
                <a:spcPct val="100000"/>
              </a:lnSpc>
              <a:spcBef>
                <a:spcPct val="20000"/>
              </a:spcBef>
              <a:buClr>
                <a:srgbClr val="31B6FD"/>
              </a:buClr>
              <a:buSzPct val="100000"/>
              <a:buNone/>
            </a:pPr>
            <a:r>
              <a:rPr lang="en-US" sz="2000" u="sng" dirty="0" smtClean="0">
                <a:solidFill>
                  <a:schemeClr val="accent1">
                    <a:lumMod val="75000"/>
                  </a:schemeClr>
                </a:solidFill>
                <a:latin typeface="Century Gothic" panose="020B0502020202020204" pitchFamily="34" charset="0"/>
                <a:ea typeface="Roboto Condensed" panose="02000000000000000000" pitchFamily="2" charset="0"/>
                <a:hlinkClick r:id="rId3"/>
              </a:rPr>
              <a:t>priem@tspu.edu.ru</a:t>
            </a:r>
            <a:r>
              <a:rPr lang="ru-RU" sz="2000" u="sng" dirty="0" smtClean="0">
                <a:solidFill>
                  <a:schemeClr val="accent1">
                    <a:lumMod val="75000"/>
                  </a:schemeClr>
                </a:solidFill>
                <a:latin typeface="Century Gothic" panose="020B0502020202020204" pitchFamily="34" charset="0"/>
                <a:ea typeface="Roboto Condensed" panose="02000000000000000000" pitchFamily="2" charset="0"/>
              </a:rPr>
              <a:t> </a:t>
            </a:r>
            <a:r>
              <a:rPr lang="ru-RU" sz="1800" i="1" dirty="0" smtClean="0">
                <a:latin typeface="Century Gothic" panose="020B0502020202020204" pitchFamily="34" charset="0"/>
                <a:ea typeface="Roboto Condensed" panose="02000000000000000000" pitchFamily="2" charset="0"/>
              </a:rPr>
              <a:t>(только для подачи документов в электронном виде)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ru-RU" dirty="0" smtClean="0">
                <a:latin typeface="Century Gothic" panose="020B0502020202020204" pitchFamily="34" charset="0"/>
              </a:rPr>
              <a:t>КОНТАКТЫ</a:t>
            </a:r>
            <a:endParaRPr lang="ru-RU" dirty="0">
              <a:latin typeface="Century Gothic" panose="020B0502020202020204" pitchFamily="34" charset="0"/>
            </a:endParaRPr>
          </a:p>
        </p:txBody>
      </p:sp>
      <p:sp>
        <p:nvSpPr>
          <p:cNvPr id="6" name="Объект 2"/>
          <p:cNvSpPr txBox="1">
            <a:spLocks/>
          </p:cNvSpPr>
          <p:nvPr/>
        </p:nvSpPr>
        <p:spPr>
          <a:xfrm>
            <a:off x="6583532" y="1536700"/>
            <a:ext cx="5214768" cy="46402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31B6FD"/>
              </a:buClr>
              <a:buSzPct val="100000"/>
              <a:buFont typeface="Symbol" pitchFamily="18" charset="2"/>
              <a:buChar char=""/>
              <a:tabLst/>
              <a:defRPr/>
            </a:pP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Roboto Condensed" panose="02000000000000000000" pitchFamily="2" charset="0"/>
              </a:rPr>
              <a:t>Официальный сайт Томского государственного</a:t>
            </a:r>
            <a:b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Roboto Condensed" panose="02000000000000000000" pitchFamily="2" charset="0"/>
              </a:rPr>
            </a:b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Roboto Condensed" panose="02000000000000000000" pitchFamily="2" charset="0"/>
              </a:rPr>
              <a:t>педагогического университета:</a:t>
            </a:r>
            <a:b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Roboto Condensed" panose="02000000000000000000" pitchFamily="2" charset="0"/>
              </a:rPr>
            </a:b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Roboto Condensed" panose="02000000000000000000" pitchFamily="2" charset="0"/>
                <a:hlinkClick r:id="rId4"/>
              </a:rPr>
              <a:t>http://www.tspu.edu.ru</a:t>
            </a:r>
            <a:endParaRPr kumimoji="0" lang="ru-RU" sz="20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 pitchFamily="34" charset="0"/>
              <a:ea typeface="Roboto Condensed" panose="02000000000000000000" pitchFamily="2" charset="0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31B6FD"/>
              </a:buClr>
              <a:buSzPct val="100000"/>
              <a:buFont typeface="Symbol" pitchFamily="18" charset="2"/>
              <a:buChar char=""/>
              <a:tabLst/>
              <a:defRPr/>
            </a:pP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Roboto Condensed" panose="02000000000000000000" pitchFamily="2" charset="0"/>
              </a:rPr>
              <a:t>Сайт "Абитуриент ТГПУ:</a:t>
            </a:r>
            <a:b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Roboto Condensed" panose="02000000000000000000" pitchFamily="2" charset="0"/>
              </a:rPr>
            </a:b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Roboto Condensed" panose="02000000000000000000" pitchFamily="2" charset="0"/>
                <a:hlinkClick r:id="rId5"/>
              </a:rPr>
              <a:t>http://abiturient.tspu.edu.ru/</a:t>
            </a:r>
            <a:endParaRPr kumimoji="0" lang="ru-RU" sz="20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 pitchFamily="34" charset="0"/>
              <a:ea typeface="Roboto Condensed" panose="02000000000000000000" pitchFamily="2" charset="0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31B6FD"/>
              </a:buClr>
              <a:buSzPct val="100000"/>
              <a:buFont typeface="Symbol" pitchFamily="18" charset="2"/>
              <a:buChar char=""/>
              <a:tabLst/>
              <a:defRPr/>
            </a:pPr>
            <a:r>
              <a:rPr kumimoji="0" lang="ru-RU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Roboto Condensed" panose="02000000000000000000" pitchFamily="2" charset="0"/>
              </a:rPr>
              <a:t>Профориентационные</a:t>
            </a: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Roboto Condensed" panose="02000000000000000000" pitchFamily="2" charset="0"/>
              </a:rPr>
              <a:t> проекты ТГПУ: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31B6FD"/>
              </a:buClr>
              <a:buSzPct val="100000"/>
              <a:buFont typeface="Symbol" pitchFamily="18" charset="2"/>
              <a:buChar char="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Roboto Condensed" panose="02000000000000000000" pitchFamily="2" charset="0"/>
                <a:hlinkClick r:id="rId6"/>
              </a:rPr>
              <a:t>https://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Roboto Condensed" panose="02000000000000000000" pitchFamily="2" charset="0"/>
                <a:hlinkClick r:id="rId6"/>
              </a:rPr>
              <a:t>www.tspu.edu.ru/ppk.html</a:t>
            </a:r>
            <a:endParaRPr kumimoji="0" lang="ru-RU" sz="20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 pitchFamily="34" charset="0"/>
              <a:ea typeface="Roboto Condensed" panose="02000000000000000000" pitchFamily="2" charset="0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31B6FD"/>
              </a:buClr>
              <a:buSzPct val="100000"/>
              <a:buFont typeface="Symbol" pitchFamily="18" charset="2"/>
              <a:buChar char=""/>
              <a:tabLst/>
              <a:defRPr/>
            </a:pPr>
            <a:endParaRPr kumimoji="0" lang="ru-RU" sz="20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 pitchFamily="34" charset="0"/>
              <a:ea typeface="Roboto Condensed" panose="02000000000000000000" pitchFamily="2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865014" y="4637880"/>
            <a:ext cx="1787612" cy="17876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3106408"/>
      </p:ext>
    </p:extLst>
  </p:cSld>
  <p:clrMapOvr>
    <a:masterClrMapping/>
  </p:clrMapOvr>
  <p:transition>
    <p:wipe dir="d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40532" y="3689990"/>
            <a:ext cx="9547163" cy="823031"/>
          </a:xfrm>
          <a:prstGeom prst="rect">
            <a:avLst/>
          </a:prstGeom>
        </p:spPr>
      </p:pic>
      <p:sp>
        <p:nvSpPr>
          <p:cNvPr id="5" name="Заголовок 1"/>
          <p:cNvSpPr txBox="1">
            <a:spLocks/>
          </p:cNvSpPr>
          <p:nvPr/>
        </p:nvSpPr>
        <p:spPr>
          <a:xfrm>
            <a:off x="7806516" y="1071435"/>
            <a:ext cx="4244453" cy="8724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lnSpc>
                <a:spcPct val="100000"/>
              </a:lnSpc>
              <a:spcBef>
                <a:spcPts val="0"/>
              </a:spcBef>
            </a:pPr>
            <a:r>
              <a:rPr lang="ru-RU" sz="1600" b="1" dirty="0">
                <a:solidFill>
                  <a:srgbClr val="0070C0"/>
                </a:solidFill>
                <a:latin typeface="Century Gothic" panose="020B0502020202020204" pitchFamily="34" charset="0"/>
                <a:ea typeface="+mn-ea"/>
                <a:cs typeface="+mn-cs"/>
              </a:rPr>
              <a:t>студентов очной, очно-заочной, заочной форм </a:t>
            </a:r>
            <a:r>
              <a:rPr lang="ru-RU" sz="1600" b="1" dirty="0" smtClean="0">
                <a:solidFill>
                  <a:srgbClr val="0070C0"/>
                </a:solidFill>
                <a:latin typeface="Century Gothic" panose="020B0502020202020204" pitchFamily="34" charset="0"/>
                <a:ea typeface="+mn-ea"/>
                <a:cs typeface="+mn-cs"/>
              </a:rPr>
              <a:t>обучения из 57 регионов России и 18 стран мира</a:t>
            </a:r>
            <a:endParaRPr lang="ru-RU" sz="1600" b="1" dirty="0">
              <a:solidFill>
                <a:srgbClr val="0070C0"/>
              </a:solidFill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7" name="Заголовок 1"/>
          <p:cNvSpPr>
            <a:spLocks noGrp="1"/>
          </p:cNvSpPr>
          <p:nvPr>
            <p:ph type="body" sz="quarter" idx="10"/>
          </p:nvPr>
        </p:nvSpPr>
        <p:spPr>
          <a:xfrm>
            <a:off x="1736725" y="0"/>
            <a:ext cx="9548813" cy="466881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ru-RU" sz="2800" b="1" dirty="0" smtClean="0">
                <a:solidFill>
                  <a:srgbClr val="0070C0"/>
                </a:solidFill>
                <a:latin typeface="Century Gothic" panose="020B0502020202020204" pitchFamily="34" charset="0"/>
              </a:rPr>
              <a:t>ТГПУ: история и современность</a:t>
            </a:r>
            <a:endParaRPr lang="ru-RU" sz="2800" b="1" dirty="0">
              <a:solidFill>
                <a:srgbClr val="0070C0"/>
              </a:solidFill>
              <a:latin typeface="Century Gothic" panose="020B050202020202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47121" y="1429061"/>
            <a:ext cx="507696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ru-RU" sz="1600" b="1" dirty="0">
                <a:solidFill>
                  <a:srgbClr val="0070C0"/>
                </a:solidFill>
              </a:rPr>
              <a:t>1 июля 1902г. – создание учительского института по высочайшему повелению Государя Императора Николая II</a:t>
            </a:r>
          </a:p>
          <a:p>
            <a:pPr lvl="0"/>
            <a:r>
              <a:rPr lang="ru-RU" sz="1600" b="1" dirty="0">
                <a:solidFill>
                  <a:srgbClr val="0070C0"/>
                </a:solidFill>
              </a:rPr>
              <a:t>1930г. – педагогический факультет в ТГУ</a:t>
            </a:r>
          </a:p>
          <a:p>
            <a:pPr lvl="0"/>
            <a:r>
              <a:rPr lang="ru-RU" sz="1600" b="1" dirty="0">
                <a:solidFill>
                  <a:srgbClr val="0070C0"/>
                </a:solidFill>
              </a:rPr>
              <a:t>1934г. –Томский учительский институт</a:t>
            </a:r>
          </a:p>
          <a:p>
            <a:pPr lvl="0"/>
            <a:r>
              <a:rPr lang="ru-RU" sz="1600" b="1" dirty="0">
                <a:solidFill>
                  <a:srgbClr val="0070C0"/>
                </a:solidFill>
              </a:rPr>
              <a:t>1995г. – присвоено звание университета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787268" y="2963778"/>
            <a:ext cx="517508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600" b="1" i="0" u="none" strike="noStrike" kern="0" cap="none" spc="0" normalizeH="0" baseline="0" noProof="0" dirty="0" smtClean="0">
                <a:ln>
                  <a:noFill/>
                </a:ln>
                <a:solidFill>
                  <a:srgbClr val="6F252D"/>
                </a:solidFill>
                <a:effectLst/>
                <a:uLnTx/>
                <a:uFillTx/>
              </a:rPr>
              <a:t>Знаменитые выпускники Томского Педагогического </a:t>
            </a:r>
            <a:endParaRPr kumimoji="0" lang="ru-RU" sz="1600" b="0" i="0" u="none" strike="noStrike" kern="0" cap="none" spc="0" normalizeH="0" baseline="0" noProof="0" dirty="0" smtClean="0">
              <a:ln>
                <a:noFill/>
              </a:ln>
              <a:solidFill>
                <a:srgbClr val="6F252D"/>
              </a:solidFill>
              <a:effectLst/>
              <a:uLnTx/>
              <a:uFillTx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600" b="1" i="1" u="none" strike="noStrike" kern="0" cap="none" spc="0" normalizeH="0" baseline="0" noProof="0" dirty="0" smtClean="0">
                <a:ln>
                  <a:noFill/>
                </a:ln>
                <a:solidFill>
                  <a:srgbClr val="6F252D"/>
                </a:solidFill>
                <a:effectLst/>
                <a:uLnTx/>
                <a:uFillTx/>
              </a:rPr>
              <a:t>А.М. Волков </a:t>
            </a:r>
            <a:r>
              <a:rPr kumimoji="0" lang="ru-RU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6F252D"/>
                </a:solidFill>
                <a:effectLst/>
                <a:uLnTx/>
                <a:uFillTx/>
              </a:rPr>
              <a:t>– автор «Волшебник Изумрудного города»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600" b="1" i="1" u="none" strike="noStrike" kern="0" cap="none" spc="0" normalizeH="0" baseline="0" noProof="0" dirty="0" smtClean="0">
                <a:ln>
                  <a:noFill/>
                </a:ln>
                <a:solidFill>
                  <a:srgbClr val="6F252D"/>
                </a:solidFill>
                <a:effectLst/>
                <a:uLnTx/>
                <a:uFillTx/>
              </a:rPr>
              <a:t>В.В. Липатов </a:t>
            </a:r>
            <a:r>
              <a:rPr kumimoji="0" lang="ru-RU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6F252D"/>
                </a:solidFill>
                <a:effectLst/>
                <a:uLnTx/>
                <a:uFillTx/>
              </a:rPr>
              <a:t>– автор «Деревенского детектива»,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6F252D"/>
                </a:solidFill>
                <a:effectLst/>
                <a:uLnTx/>
                <a:uFillTx/>
              </a:rPr>
              <a:t> «И это всё о нём»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600" b="1" i="1" u="none" strike="noStrike" kern="0" cap="none" spc="0" normalizeH="0" baseline="0" noProof="0" dirty="0" smtClean="0">
                <a:ln>
                  <a:noFill/>
                </a:ln>
                <a:solidFill>
                  <a:srgbClr val="6F252D"/>
                </a:solidFill>
                <a:effectLst/>
                <a:uLnTx/>
                <a:uFillTx/>
              </a:rPr>
              <a:t>Н.И. Баранова-</a:t>
            </a:r>
            <a:r>
              <a:rPr kumimoji="0" lang="ru-RU" sz="1600" b="1" i="1" u="none" strike="noStrike" kern="0" cap="none" spc="0" normalizeH="0" baseline="0" noProof="0" dirty="0" err="1" smtClean="0">
                <a:ln>
                  <a:noFill/>
                </a:ln>
                <a:solidFill>
                  <a:srgbClr val="6F252D"/>
                </a:solidFill>
                <a:effectLst/>
                <a:uLnTx/>
                <a:uFillTx/>
              </a:rPr>
              <a:t>Масалкина</a:t>
            </a:r>
            <a:r>
              <a:rPr kumimoji="0" lang="ru-RU" sz="1600" b="1" i="1" u="none" strike="noStrike" kern="0" cap="none" spc="0" normalizeH="0" baseline="0" noProof="0" dirty="0" smtClean="0">
                <a:ln>
                  <a:noFill/>
                </a:ln>
                <a:solidFill>
                  <a:srgbClr val="6F252D"/>
                </a:solidFill>
                <a:effectLst/>
                <a:uLnTx/>
                <a:uFillTx/>
              </a:rPr>
              <a:t> </a:t>
            </a:r>
            <a:r>
              <a:rPr kumimoji="0" lang="ru-RU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6F252D"/>
                </a:solidFill>
                <a:effectLst/>
                <a:uLnTx/>
                <a:uFillTx/>
              </a:rPr>
              <a:t>– олимпийская чемпионка по лыжным гонкам 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066428" y="1165336"/>
            <a:ext cx="170597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solidFill>
                  <a:srgbClr val="0070C0"/>
                </a:solidFill>
              </a:rPr>
              <a:t>5</a:t>
            </a:r>
            <a:r>
              <a:rPr lang="en-US" sz="3200" b="1" dirty="0" smtClean="0">
                <a:solidFill>
                  <a:srgbClr val="0070C0"/>
                </a:solidFill>
              </a:rPr>
              <a:t>683</a:t>
            </a:r>
            <a:endParaRPr lang="ru-RU" sz="3200" b="1" dirty="0">
              <a:solidFill>
                <a:srgbClr val="0070C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432658" y="2332576"/>
            <a:ext cx="103608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rgbClr val="0070C0"/>
                </a:solidFill>
              </a:rPr>
              <a:t>53</a:t>
            </a:r>
            <a:endParaRPr lang="ru-RU" sz="3200" b="1" dirty="0">
              <a:solidFill>
                <a:srgbClr val="0070C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806516" y="2408860"/>
            <a:ext cx="34380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0070C0"/>
                </a:solidFill>
              </a:rPr>
              <a:t>ОП </a:t>
            </a:r>
            <a:r>
              <a:rPr lang="ru-RU" b="1" dirty="0" smtClean="0">
                <a:solidFill>
                  <a:srgbClr val="0070C0"/>
                </a:solidFill>
              </a:rPr>
              <a:t>бакалавриат</a:t>
            </a:r>
            <a:r>
              <a:rPr lang="ru-RU" dirty="0" smtClean="0">
                <a:solidFill>
                  <a:srgbClr val="0070C0"/>
                </a:solidFill>
              </a:rPr>
              <a:t>, </a:t>
            </a:r>
            <a:r>
              <a:rPr lang="ru-RU" b="1" dirty="0" err="1" smtClean="0">
                <a:solidFill>
                  <a:srgbClr val="0070C0"/>
                </a:solidFill>
              </a:rPr>
              <a:t>специалитет</a:t>
            </a:r>
            <a:endParaRPr lang="ru-RU" b="1" dirty="0">
              <a:solidFill>
                <a:srgbClr val="0070C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432658" y="2858500"/>
            <a:ext cx="92632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rgbClr val="0070C0"/>
                </a:solidFill>
              </a:rPr>
              <a:t>38</a:t>
            </a:r>
            <a:endParaRPr lang="ru-RU" sz="3200" b="1" dirty="0">
              <a:solidFill>
                <a:srgbClr val="0070C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7806516" y="3001082"/>
            <a:ext cx="2497541" cy="36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0070C0"/>
                </a:solidFill>
              </a:rPr>
              <a:t>ОП </a:t>
            </a:r>
            <a:r>
              <a:rPr lang="ru-RU" b="1" dirty="0" smtClean="0">
                <a:solidFill>
                  <a:srgbClr val="0070C0"/>
                </a:solidFill>
              </a:rPr>
              <a:t>магистратура</a:t>
            </a:r>
            <a:endParaRPr lang="ru-RU" b="1" dirty="0">
              <a:solidFill>
                <a:srgbClr val="0070C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432658" y="1748956"/>
            <a:ext cx="81656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rgbClr val="0070C0"/>
                </a:solidFill>
              </a:rPr>
              <a:t>328</a:t>
            </a:r>
            <a:endParaRPr lang="ru-RU" sz="3200" b="1" dirty="0">
              <a:solidFill>
                <a:srgbClr val="0070C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7847463" y="1864718"/>
            <a:ext cx="30434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0070C0"/>
                </a:solidFill>
              </a:rPr>
              <a:t>иностранных студентов</a:t>
            </a:r>
            <a:endParaRPr lang="ru-RU" b="1" dirty="0">
              <a:solidFill>
                <a:srgbClr val="0070C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6432658" y="3379411"/>
            <a:ext cx="81656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rgbClr val="0070C0"/>
                </a:solidFill>
              </a:rPr>
              <a:t>22</a:t>
            </a:r>
            <a:endParaRPr lang="ru-RU" sz="3200" b="1" dirty="0">
              <a:solidFill>
                <a:srgbClr val="0070C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7811081" y="3563942"/>
            <a:ext cx="19993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0070C0"/>
                </a:solidFill>
              </a:rPr>
              <a:t>аспирантура</a:t>
            </a:r>
            <a:endParaRPr lang="ru-RU" b="1" dirty="0">
              <a:solidFill>
                <a:srgbClr val="0070C0"/>
              </a:solidFill>
            </a:endParaRPr>
          </a:p>
        </p:txBody>
      </p:sp>
      <p:pic>
        <p:nvPicPr>
          <p:cNvPr id="19" name="Рисунок 18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4401" t="16117" r="16907" b="49770"/>
          <a:stretch/>
        </p:blipFill>
        <p:spPr>
          <a:xfrm>
            <a:off x="94162" y="4343200"/>
            <a:ext cx="752972" cy="780860"/>
          </a:xfrm>
          <a:prstGeom prst="rect">
            <a:avLst/>
          </a:prstGeom>
        </p:spPr>
      </p:pic>
      <p:sp>
        <p:nvSpPr>
          <p:cNvPr id="20" name="TextBox 19"/>
          <p:cNvSpPr txBox="1"/>
          <p:nvPr/>
        </p:nvSpPr>
        <p:spPr>
          <a:xfrm>
            <a:off x="827809" y="4425813"/>
            <a:ext cx="185779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rgbClr val="0070C0"/>
                </a:solidFill>
              </a:rPr>
              <a:t>5</a:t>
            </a:r>
            <a:r>
              <a:rPr lang="ru-RU" sz="2800" b="1" dirty="0" smtClean="0">
                <a:solidFill>
                  <a:srgbClr val="0070C0"/>
                </a:solidFill>
              </a:rPr>
              <a:t> </a:t>
            </a:r>
            <a:r>
              <a:rPr lang="ru-RU" b="1" dirty="0" smtClean="0">
                <a:solidFill>
                  <a:srgbClr val="0070C0"/>
                </a:solidFill>
              </a:rPr>
              <a:t>институтов</a:t>
            </a:r>
            <a:endParaRPr lang="ru-RU" b="1" dirty="0">
              <a:solidFill>
                <a:srgbClr val="0070C0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431202" y="4402090"/>
            <a:ext cx="171961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rgbClr val="0070C0"/>
                </a:solidFill>
              </a:rPr>
              <a:t>5</a:t>
            </a:r>
            <a:r>
              <a:rPr lang="ru-RU" b="1" dirty="0" smtClean="0">
                <a:solidFill>
                  <a:srgbClr val="0070C0"/>
                </a:solidFill>
              </a:rPr>
              <a:t> факультетов</a:t>
            </a:r>
            <a:endParaRPr lang="ru-RU" b="1" dirty="0">
              <a:solidFill>
                <a:srgbClr val="0070C0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5669637" y="4526793"/>
            <a:ext cx="2115708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solidFill>
                  <a:srgbClr val="0070C0"/>
                </a:solidFill>
              </a:rPr>
              <a:t>25</a:t>
            </a:r>
          </a:p>
          <a:p>
            <a:pPr algn="ctr"/>
            <a:r>
              <a:rPr lang="ru-RU" b="1" dirty="0" smtClean="0">
                <a:solidFill>
                  <a:srgbClr val="0070C0"/>
                </a:solidFill>
              </a:rPr>
              <a:t> научных направлений</a:t>
            </a:r>
            <a:endParaRPr lang="ru-RU" b="1" dirty="0">
              <a:solidFill>
                <a:srgbClr val="0070C0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8393647" y="4343200"/>
            <a:ext cx="3070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rgbClr val="6F252D"/>
                </a:solidFill>
              </a:rPr>
              <a:t>научные школы</a:t>
            </a:r>
            <a:endParaRPr lang="ru-RU" sz="3200" b="1" dirty="0">
              <a:solidFill>
                <a:srgbClr val="6F252D"/>
              </a:solidFill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7545507" y="4941747"/>
            <a:ext cx="351731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600" b="1" i="0" u="none" strike="noStrike" kern="0" cap="none" spc="0" normalizeH="0" baseline="0" noProof="0" dirty="0" smtClean="0">
                <a:ln>
                  <a:noFill/>
                </a:ln>
                <a:solidFill>
                  <a:srgbClr val="6F252D"/>
                </a:solidFill>
                <a:effectLst/>
                <a:uLnTx/>
                <a:uFillTx/>
              </a:rPr>
              <a:t>Квантовая теория поля и гравитация </a:t>
            </a:r>
            <a:endParaRPr kumimoji="0" lang="ru-RU" sz="1600" b="0" i="0" u="none" strike="noStrike" kern="0" cap="none" spc="0" normalizeH="0" baseline="0" noProof="0" dirty="0" smtClean="0">
              <a:ln>
                <a:noFill/>
              </a:ln>
              <a:solidFill>
                <a:srgbClr val="6F252D"/>
              </a:solidFill>
              <a:effectLst/>
              <a:uLnTx/>
              <a:uFillTx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7545507" y="5175277"/>
            <a:ext cx="1933543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600" b="1" i="0" u="none" strike="noStrike" kern="0" cap="none" spc="0" normalizeH="0" baseline="0" noProof="0" dirty="0" smtClean="0">
                <a:ln>
                  <a:noFill/>
                </a:ln>
                <a:solidFill>
                  <a:srgbClr val="6F252D"/>
                </a:solidFill>
                <a:effectLst/>
                <a:uLnTx/>
                <a:uFillTx/>
              </a:rPr>
              <a:t>Болота и биосфера </a:t>
            </a:r>
            <a:endParaRPr kumimoji="0" lang="ru-RU" sz="1600" b="0" i="0" u="none" strike="noStrike" kern="0" cap="none" spc="0" normalizeH="0" baseline="0" noProof="0" dirty="0" smtClean="0">
              <a:ln>
                <a:noFill/>
              </a:ln>
              <a:solidFill>
                <a:srgbClr val="6F252D"/>
              </a:solidFill>
              <a:effectLst/>
              <a:uLnTx/>
              <a:uFillTx/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7599509" y="5424819"/>
            <a:ext cx="442193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600" b="1" i="0" u="none" strike="noStrike" kern="0" cap="none" spc="0" normalizeH="0" baseline="0" noProof="0" dirty="0" smtClean="0">
                <a:ln>
                  <a:noFill/>
                </a:ln>
                <a:solidFill>
                  <a:srgbClr val="6F252D"/>
                </a:solidFill>
                <a:effectLst/>
                <a:uLnTx/>
                <a:uFillTx/>
              </a:rPr>
              <a:t>Томская лингвистическая школа А.П. </a:t>
            </a:r>
            <a:r>
              <a:rPr kumimoji="0" lang="ru-RU" sz="16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6F252D"/>
                </a:solidFill>
                <a:effectLst/>
                <a:uLnTx/>
                <a:uFillTx/>
              </a:rPr>
              <a:t>Дульзона</a:t>
            </a:r>
            <a:r>
              <a:rPr kumimoji="0" lang="ru-RU" sz="1600" b="1" i="0" u="none" strike="noStrike" kern="0" cap="none" spc="0" normalizeH="0" baseline="0" noProof="0" dirty="0" smtClean="0">
                <a:ln>
                  <a:noFill/>
                </a:ln>
                <a:solidFill>
                  <a:srgbClr val="6F252D"/>
                </a:solidFill>
                <a:effectLst/>
                <a:uLnTx/>
                <a:uFillTx/>
              </a:rPr>
              <a:t> по изучению языков малых коренных народов Сибири</a:t>
            </a:r>
          </a:p>
        </p:txBody>
      </p:sp>
      <p:sp>
        <p:nvSpPr>
          <p:cNvPr id="27" name="Прямоугольник 26"/>
          <p:cNvSpPr/>
          <p:nvPr/>
        </p:nvSpPr>
        <p:spPr>
          <a:xfrm>
            <a:off x="7615342" y="6201417"/>
            <a:ext cx="3507692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600" b="1" i="0" u="none" strike="noStrike" kern="0" cap="none" spc="0" normalizeH="0" baseline="0" noProof="0" dirty="0" smtClean="0">
                <a:ln>
                  <a:noFill/>
                </a:ln>
                <a:solidFill>
                  <a:srgbClr val="6F252D"/>
                </a:solidFill>
                <a:effectLst/>
                <a:uLnTx/>
                <a:uFillTx/>
              </a:rPr>
              <a:t>Математика. Психология. Интеллект </a:t>
            </a:r>
          </a:p>
        </p:txBody>
      </p:sp>
      <p:sp>
        <p:nvSpPr>
          <p:cNvPr id="28" name="Прямоугольник 27"/>
          <p:cNvSpPr/>
          <p:nvPr/>
        </p:nvSpPr>
        <p:spPr>
          <a:xfrm>
            <a:off x="7642689" y="6505643"/>
            <a:ext cx="3452997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600" b="1" dirty="0">
                <a:solidFill>
                  <a:srgbClr val="6F252D"/>
                </a:solidFill>
              </a:rPr>
              <a:t>Коммуникативная стилистика текста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1600930" y="422705"/>
            <a:ext cx="72402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6F252D"/>
                </a:solidFill>
              </a:rPr>
              <a:t>Ключевые позиции в международных и национальных рейтингах </a:t>
            </a:r>
            <a:endParaRPr lang="ru-RU" b="1" dirty="0">
              <a:solidFill>
                <a:srgbClr val="6F252D"/>
              </a:solidFill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1127882" y="690397"/>
            <a:ext cx="166715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400" b="1" dirty="0">
                <a:solidFill>
                  <a:srgbClr val="6F252D"/>
                </a:solidFill>
              </a:rPr>
              <a:t>1</a:t>
            </a:r>
          </a:p>
          <a:p>
            <a:pPr algn="ctr"/>
            <a:r>
              <a:rPr lang="en-US" sz="1400" b="1" dirty="0">
                <a:solidFill>
                  <a:srgbClr val="6F252D"/>
                </a:solidFill>
              </a:rPr>
              <a:t>U-</a:t>
            </a:r>
            <a:r>
              <a:rPr lang="en-US" sz="1400" b="1" dirty="0" err="1">
                <a:solidFill>
                  <a:srgbClr val="6F252D"/>
                </a:solidFill>
              </a:rPr>
              <a:t>Multirank</a:t>
            </a:r>
            <a:endParaRPr lang="en-US" sz="1400" dirty="0">
              <a:solidFill>
                <a:srgbClr val="6F252D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2398024" y="683094"/>
            <a:ext cx="169862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solidFill>
                  <a:srgbClr val="6F252D"/>
                </a:solidFill>
              </a:rPr>
              <a:t>2</a:t>
            </a:r>
          </a:p>
          <a:p>
            <a:pPr algn="ctr"/>
            <a:r>
              <a:rPr lang="en-US" sz="1400" b="1" dirty="0">
                <a:solidFill>
                  <a:srgbClr val="6F252D"/>
                </a:solidFill>
              </a:rPr>
              <a:t>QS University Rankings for EECA</a:t>
            </a:r>
            <a:endParaRPr lang="en-US" sz="1400" dirty="0">
              <a:solidFill>
                <a:srgbClr val="6F252D"/>
              </a:solidFill>
            </a:endParaRPr>
          </a:p>
        </p:txBody>
      </p:sp>
      <p:sp>
        <p:nvSpPr>
          <p:cNvPr id="32" name="Прямоугольник 31"/>
          <p:cNvSpPr/>
          <p:nvPr/>
        </p:nvSpPr>
        <p:spPr>
          <a:xfrm>
            <a:off x="3592128" y="702103"/>
            <a:ext cx="2393058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400" dirty="0">
                <a:solidFill>
                  <a:srgbClr val="6F252D"/>
                </a:solidFill>
              </a:rPr>
              <a:t>3</a:t>
            </a:r>
          </a:p>
          <a:p>
            <a:pPr algn="ctr"/>
            <a:r>
              <a:rPr lang="en-US" sz="1400" b="1" dirty="0" err="1">
                <a:solidFill>
                  <a:srgbClr val="6F252D"/>
                </a:solidFill>
              </a:rPr>
              <a:t>Scimago</a:t>
            </a:r>
            <a:r>
              <a:rPr lang="en-US" sz="1400" b="1" dirty="0">
                <a:solidFill>
                  <a:srgbClr val="6F252D"/>
                </a:solidFill>
              </a:rPr>
              <a:t> Institutions </a:t>
            </a:r>
            <a:endParaRPr lang="ru-RU" sz="1400" b="1" dirty="0" smtClean="0">
              <a:solidFill>
                <a:srgbClr val="6F252D"/>
              </a:solidFill>
            </a:endParaRPr>
          </a:p>
          <a:p>
            <a:pPr algn="ctr"/>
            <a:r>
              <a:rPr lang="en-US" sz="1400" b="1" dirty="0" smtClean="0">
                <a:solidFill>
                  <a:srgbClr val="6F252D"/>
                </a:solidFill>
              </a:rPr>
              <a:t>Rankings</a:t>
            </a:r>
            <a:endParaRPr lang="en-US" sz="1400" b="1" dirty="0">
              <a:solidFill>
                <a:srgbClr val="6F252D"/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6511131" y="3926051"/>
            <a:ext cx="44142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rgbClr val="0070C0"/>
                </a:solidFill>
              </a:rPr>
              <a:t>1</a:t>
            </a:r>
            <a:endParaRPr lang="ru-RU" sz="3200" b="1" dirty="0">
              <a:solidFill>
                <a:srgbClr val="0070C0"/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7847463" y="4056481"/>
            <a:ext cx="15063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0070C0"/>
                </a:solidFill>
              </a:rPr>
              <a:t>ОП </a:t>
            </a:r>
            <a:r>
              <a:rPr lang="ru-RU" b="1" dirty="0" smtClean="0">
                <a:solidFill>
                  <a:srgbClr val="0070C0"/>
                </a:solidFill>
              </a:rPr>
              <a:t>СПО</a:t>
            </a:r>
            <a:endParaRPr lang="ru-RU" b="1" dirty="0">
              <a:solidFill>
                <a:srgbClr val="0070C0"/>
              </a:solidFill>
            </a:endParaRPr>
          </a:p>
        </p:txBody>
      </p:sp>
      <p:sp>
        <p:nvSpPr>
          <p:cNvPr id="35" name="Прямоугольник 34"/>
          <p:cNvSpPr/>
          <p:nvPr/>
        </p:nvSpPr>
        <p:spPr>
          <a:xfrm>
            <a:off x="402756" y="5003518"/>
            <a:ext cx="536557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BD9B85"/>
                </a:solidFill>
                <a:effectLst/>
                <a:uLnTx/>
                <a:uFillTx/>
              </a:rPr>
              <a:t>Современное педагогическое образование в </a:t>
            </a:r>
            <a:r>
              <a:rPr kumimoji="0" lang="ru-RU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BD9B85"/>
                </a:solidFill>
                <a:effectLst/>
                <a:uLnTx/>
                <a:uFillTx/>
              </a:rPr>
              <a:t>ТГПУ: </a:t>
            </a:r>
            <a:endParaRPr kumimoji="0" lang="ru-RU" sz="1800" b="0" i="0" u="none" strike="noStrike" kern="0" cap="none" spc="0" normalizeH="0" baseline="0" noProof="0" dirty="0">
              <a:ln>
                <a:noFill/>
              </a:ln>
              <a:solidFill>
                <a:srgbClr val="BD9B85"/>
              </a:solidFill>
              <a:effectLst/>
              <a:uLnTx/>
              <a:uFillTx/>
            </a:endParaRPr>
          </a:p>
        </p:txBody>
      </p:sp>
      <p:sp>
        <p:nvSpPr>
          <p:cNvPr id="36" name="Прямоугольник 35"/>
          <p:cNvSpPr/>
          <p:nvPr/>
        </p:nvSpPr>
        <p:spPr>
          <a:xfrm>
            <a:off x="402756" y="5377498"/>
            <a:ext cx="461216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600" b="1" i="0" u="none" strike="noStrike" kern="0" cap="none" spc="0" normalizeH="0" baseline="0" noProof="0" dirty="0" smtClean="0">
                <a:ln>
                  <a:noFill/>
                </a:ln>
                <a:solidFill>
                  <a:srgbClr val="6F252D"/>
                </a:solidFill>
                <a:effectLst/>
                <a:uLnTx/>
                <a:uFillTx/>
              </a:rPr>
              <a:t>Институт развития педагогического образования </a:t>
            </a:r>
            <a:endParaRPr kumimoji="0" lang="ru-RU" sz="1600" b="0" i="0" u="none" strike="noStrike" kern="0" cap="none" spc="0" normalizeH="0" baseline="0" noProof="0" dirty="0">
              <a:ln>
                <a:noFill/>
              </a:ln>
              <a:solidFill>
                <a:srgbClr val="6F252D"/>
              </a:solidFill>
              <a:effectLst/>
              <a:uLnTx/>
              <a:uFillTx/>
            </a:endParaRPr>
          </a:p>
        </p:txBody>
      </p:sp>
      <p:sp>
        <p:nvSpPr>
          <p:cNvPr id="37" name="Прямоугольник 36"/>
          <p:cNvSpPr/>
          <p:nvPr/>
        </p:nvSpPr>
        <p:spPr>
          <a:xfrm>
            <a:off x="422212" y="5643130"/>
            <a:ext cx="3248005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600" b="1" i="0" u="none" strike="noStrike" kern="0" cap="none" spc="0" normalizeH="0" baseline="0" noProof="0" dirty="0" smtClean="0">
                <a:ln>
                  <a:noFill/>
                </a:ln>
                <a:solidFill>
                  <a:srgbClr val="6F252D"/>
                </a:solidFill>
                <a:effectLst/>
                <a:uLnTx/>
                <a:uFillTx/>
              </a:rPr>
              <a:t>Институт детства и </a:t>
            </a:r>
            <a:r>
              <a:rPr kumimoji="0" lang="ru-RU" sz="16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6F252D"/>
                </a:solidFill>
                <a:effectLst/>
                <a:uLnTx/>
                <a:uFillTx/>
              </a:rPr>
              <a:t>артпедагогики</a:t>
            </a:r>
            <a:r>
              <a:rPr kumimoji="0" lang="ru-RU" sz="1600" b="1" i="0" u="none" strike="noStrike" kern="0" cap="none" spc="0" normalizeH="0" baseline="0" noProof="0" dirty="0" smtClean="0">
                <a:ln>
                  <a:noFill/>
                </a:ln>
                <a:solidFill>
                  <a:srgbClr val="6F252D"/>
                </a:solidFill>
                <a:effectLst/>
                <a:uLnTx/>
                <a:uFillTx/>
              </a:rPr>
              <a:t> </a:t>
            </a:r>
            <a:endParaRPr kumimoji="0" lang="ru-RU" sz="1600" b="0" i="0" u="none" strike="noStrike" kern="0" cap="none" spc="0" normalizeH="0" baseline="0" noProof="0" dirty="0">
              <a:ln>
                <a:noFill/>
              </a:ln>
              <a:solidFill>
                <a:srgbClr val="6F252D"/>
              </a:solidFill>
              <a:effectLst/>
              <a:uLnTx/>
              <a:uFillTx/>
            </a:endParaRPr>
          </a:p>
        </p:txBody>
      </p:sp>
      <p:sp>
        <p:nvSpPr>
          <p:cNvPr id="38" name="Прямоугольник 37"/>
          <p:cNvSpPr/>
          <p:nvPr/>
        </p:nvSpPr>
        <p:spPr>
          <a:xfrm>
            <a:off x="455422" y="5896674"/>
            <a:ext cx="6096000" cy="584775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600" b="1" i="0" u="none" strike="noStrike" kern="0" cap="none" spc="0" normalizeH="0" baseline="0" noProof="0" dirty="0" smtClean="0">
                <a:ln>
                  <a:noFill/>
                </a:ln>
                <a:solidFill>
                  <a:srgbClr val="6F252D"/>
                </a:solidFill>
                <a:effectLst/>
                <a:uLnTx/>
                <a:uFillTx/>
              </a:rPr>
              <a:t>Технопарк универсальных педагогических компетенций Педагогический </a:t>
            </a:r>
            <a:r>
              <a:rPr kumimoji="0" lang="ru-RU" sz="16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6F252D"/>
                </a:solidFill>
                <a:effectLst/>
                <a:uLnTx/>
                <a:uFillTx/>
              </a:rPr>
              <a:t>кванториум</a:t>
            </a:r>
            <a:r>
              <a:rPr kumimoji="0" lang="ru-RU" sz="1600" b="1" i="0" u="none" strike="noStrike" kern="0" cap="none" spc="0" normalizeH="0" baseline="0" noProof="0" dirty="0" smtClean="0">
                <a:ln>
                  <a:noFill/>
                </a:ln>
                <a:solidFill>
                  <a:srgbClr val="6F252D"/>
                </a:solidFill>
                <a:effectLst/>
                <a:uLnTx/>
                <a:uFillTx/>
              </a:rPr>
              <a:t> </a:t>
            </a:r>
            <a:endParaRPr kumimoji="0" lang="ru-RU" sz="1600" b="0" i="0" u="none" strike="noStrike" kern="0" cap="none" spc="0" normalizeH="0" baseline="0" noProof="0" dirty="0" smtClean="0">
              <a:ln>
                <a:noFill/>
              </a:ln>
              <a:solidFill>
                <a:srgbClr val="6F252D"/>
              </a:solidFill>
              <a:effectLst/>
              <a:uLnTx/>
              <a:uFillTx/>
            </a:endParaRPr>
          </a:p>
        </p:txBody>
      </p:sp>
      <p:sp>
        <p:nvSpPr>
          <p:cNvPr id="39" name="Прямоугольник 38"/>
          <p:cNvSpPr/>
          <p:nvPr/>
        </p:nvSpPr>
        <p:spPr>
          <a:xfrm>
            <a:off x="455422" y="6366486"/>
            <a:ext cx="659933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6F252D"/>
                </a:solidFill>
                <a:effectLst/>
                <a:uLnTx/>
                <a:uFillTx/>
              </a:rPr>
              <a:t>«</a:t>
            </a:r>
            <a:r>
              <a:rPr kumimoji="0" lang="ru-RU" sz="1600" b="1" i="0" u="none" strike="noStrike" kern="0" cap="none" spc="0" normalizeH="0" baseline="0" noProof="0" dirty="0" smtClean="0">
                <a:ln>
                  <a:noFill/>
                </a:ln>
                <a:solidFill>
                  <a:srgbClr val="6F252D"/>
                </a:solidFill>
                <a:effectLst/>
                <a:uLnTx/>
                <a:uFillTx/>
              </a:rPr>
              <a:t>Сильная молодёжка</a:t>
            </a:r>
            <a:r>
              <a:rPr kumimoji="0" lang="ru-RU" sz="1600" b="1" i="0" u="none" strike="noStrike" kern="0" cap="none" spc="0" normalizeH="0" baseline="0" noProof="0" dirty="0" smtClean="0">
                <a:ln>
                  <a:noFill/>
                </a:ln>
                <a:solidFill>
                  <a:srgbClr val="6F252D"/>
                </a:solidFill>
                <a:effectLst/>
                <a:uLnTx/>
                <a:uFillTx/>
              </a:rPr>
              <a:t>»</a:t>
            </a:r>
            <a:endParaRPr kumimoji="0" lang="ru-RU" sz="1600" b="0" i="0" u="none" strike="noStrike" kern="0" cap="none" spc="0" normalizeH="0" baseline="0" noProof="0" dirty="0" smtClean="0">
              <a:ln>
                <a:noFill/>
              </a:ln>
              <a:solidFill>
                <a:srgbClr val="6F252D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1746502069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Текст 4"/>
          <p:cNvSpPr txBox="1">
            <a:spLocks noGrp="1"/>
          </p:cNvSpPr>
          <p:nvPr>
            <p:ph type="body" sz="quarter" idx="10"/>
          </p:nvPr>
        </p:nvSpPr>
        <p:spPr>
          <a:xfrm>
            <a:off x="1736725" y="172684"/>
            <a:ext cx="9548813" cy="4801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0" indent="0">
              <a:lnSpc>
                <a:spcPct val="90000"/>
              </a:lnSpc>
              <a:spcBef>
                <a:spcPts val="1000"/>
              </a:spcBef>
              <a:buNone/>
              <a:defRPr/>
            </a:pPr>
            <a:r>
              <a:rPr lang="ru-RU" sz="2800" b="1" kern="0" dirty="0">
                <a:solidFill>
                  <a:srgbClr val="0070C0"/>
                </a:solidFill>
                <a:latin typeface="Century Gothic" panose="020B0502020202020204" pitchFamily="34" charset="0"/>
                <a:cs typeface="Arial"/>
              </a:rPr>
              <a:t>Прием </a:t>
            </a:r>
            <a:r>
              <a:rPr lang="ru-RU" sz="2800" b="1" kern="0" dirty="0" smtClean="0">
                <a:solidFill>
                  <a:srgbClr val="0070C0"/>
                </a:solidFill>
                <a:latin typeface="Century Gothic" panose="020B0502020202020204" pitchFamily="34" charset="0"/>
                <a:cs typeface="Arial"/>
              </a:rPr>
              <a:t>2024. </a:t>
            </a:r>
            <a:r>
              <a:rPr lang="ru-RU" sz="2800" b="1" kern="0" dirty="0">
                <a:solidFill>
                  <a:srgbClr val="0070C0"/>
                </a:solidFill>
                <a:latin typeface="Century Gothic" panose="020B0502020202020204" pitchFamily="34" charset="0"/>
                <a:cs typeface="Arial"/>
              </a:rPr>
              <a:t>Количество бюджетных мест</a:t>
            </a:r>
          </a:p>
        </p:txBody>
      </p:sp>
      <p:sp>
        <p:nvSpPr>
          <p:cNvPr id="6" name="TextBox 5"/>
          <p:cNvSpPr txBox="1"/>
          <p:nvPr/>
        </p:nvSpPr>
        <p:spPr bwMode="auto">
          <a:xfrm>
            <a:off x="1983678" y="989343"/>
            <a:ext cx="100244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ru-RU" sz="2800" b="1" kern="0" dirty="0" smtClean="0">
                <a:solidFill>
                  <a:srgbClr val="6F252D"/>
                </a:solidFill>
                <a:cs typeface="Arial"/>
              </a:rPr>
              <a:t>1135 мест, в том числе 8 –аспирантура, 15 - СПО</a:t>
            </a:r>
            <a:endParaRPr lang="ru-RU" sz="2800" b="1" kern="0" dirty="0">
              <a:solidFill>
                <a:srgbClr val="6F252D"/>
              </a:solidFill>
              <a:cs typeface="Arial"/>
            </a:endParaRPr>
          </a:p>
        </p:txBody>
      </p:sp>
      <p:graphicFrame>
        <p:nvGraphicFramePr>
          <p:cNvPr id="7" name="Объект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41806226"/>
              </p:ext>
            </p:extLst>
          </p:nvPr>
        </p:nvGraphicFramePr>
        <p:xfrm>
          <a:off x="116016" y="1849091"/>
          <a:ext cx="7933179" cy="4186447"/>
        </p:xfrm>
        <a:graphic>
          <a:graphicData uri="http://schemas.openxmlformats.org/drawingml/2006/table">
            <a:tbl>
              <a:tblPr firstRow="1" bandRow="1"/>
              <a:tblGrid>
                <a:gridCol w="188710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67806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06177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308943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997291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56200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Arial"/>
                          <a:cs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Arial"/>
                          <a:cs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Arial"/>
                          <a:cs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Arial"/>
                          <a:cs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Arial"/>
                          <a:cs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Arial"/>
                          <a:cs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Arial"/>
                          <a:cs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Arial"/>
                          <a:cs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Arial"/>
                          <a:cs typeface="Arial"/>
                        </a:defRPr>
                      </a:lvl9pPr>
                    </a:lstStyle>
                    <a:p>
                      <a:pPr algn="ctr">
                        <a:defRPr/>
                      </a:pPr>
                      <a:r>
                        <a:rPr lang="ru-RU" sz="1600" b="1" i="0" u="none" strike="noStrike" dirty="0" smtClean="0">
                          <a:solidFill>
                            <a:srgbClr val="0070C0"/>
                          </a:solidFill>
                          <a:latin typeface="Century Gothic" panose="020B0502020202020204" pitchFamily="34" charset="0"/>
                        </a:rPr>
                        <a:t>Уровень подготовки</a:t>
                      </a:r>
                      <a:endParaRPr lang="ru-RU" sz="1600" b="1" i="0" u="none" strike="noStrike" dirty="0">
                        <a:solidFill>
                          <a:srgbClr val="0070C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Arial"/>
                          <a:cs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Arial"/>
                          <a:cs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Arial"/>
                          <a:cs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Arial"/>
                          <a:cs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Arial"/>
                          <a:cs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Arial"/>
                          <a:cs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Arial"/>
                          <a:cs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Arial"/>
                          <a:cs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Arial"/>
                          <a:cs typeface="Arial"/>
                        </a:defRPr>
                      </a:lvl9pPr>
                    </a:lstStyle>
                    <a:p>
                      <a:pPr algn="ctr">
                        <a:defRPr/>
                      </a:pPr>
                      <a:r>
                        <a:rPr lang="ru-RU" sz="1600" b="1" i="0" u="none" strike="noStrike" dirty="0" smtClean="0">
                          <a:solidFill>
                            <a:srgbClr val="0070C0"/>
                          </a:solidFill>
                          <a:latin typeface="Century Gothic" panose="020B0502020202020204" pitchFamily="34" charset="0"/>
                        </a:rPr>
                        <a:t>Направление подготовки</a:t>
                      </a:r>
                      <a:endParaRPr lang="ru-RU" sz="1600" b="1" i="0" u="none" strike="noStrike" dirty="0">
                        <a:solidFill>
                          <a:srgbClr val="0070C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Arial"/>
                          <a:cs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Arial"/>
                          <a:cs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Arial"/>
                          <a:cs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Arial"/>
                          <a:cs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Arial"/>
                          <a:cs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Arial"/>
                          <a:cs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Arial"/>
                          <a:cs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Arial"/>
                          <a:cs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Arial"/>
                          <a:cs typeface="Arial"/>
                        </a:defRPr>
                      </a:lvl9pPr>
                    </a:lstStyle>
                    <a:p>
                      <a:pPr algn="ctr">
                        <a:defRPr/>
                      </a:pPr>
                      <a:r>
                        <a:rPr lang="ru-RU" sz="1800" b="1" u="none" strike="noStrike" dirty="0">
                          <a:solidFill>
                            <a:srgbClr val="0070C0"/>
                          </a:solidFill>
                          <a:latin typeface="Century Gothic" panose="020B0502020202020204" pitchFamily="34" charset="0"/>
                        </a:rPr>
                        <a:t>Очная</a:t>
                      </a:r>
                      <a:endParaRPr lang="ru-RU" sz="1800" b="1" i="0" u="none" strike="noStrike" dirty="0">
                        <a:solidFill>
                          <a:srgbClr val="0070C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Arial"/>
                          <a:cs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Arial"/>
                          <a:cs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Arial"/>
                          <a:cs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Arial"/>
                          <a:cs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Arial"/>
                          <a:cs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Arial"/>
                          <a:cs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Arial"/>
                          <a:cs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Arial"/>
                          <a:cs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Arial"/>
                          <a:cs typeface="Arial"/>
                        </a:defRPr>
                      </a:lvl9pPr>
                    </a:lstStyle>
                    <a:p>
                      <a:pPr algn="ctr">
                        <a:defRPr/>
                      </a:pPr>
                      <a:r>
                        <a:rPr lang="ru-RU" sz="1800" b="1" u="none" strike="noStrike" dirty="0">
                          <a:solidFill>
                            <a:srgbClr val="0070C0"/>
                          </a:solidFill>
                          <a:latin typeface="Century Gothic" panose="020B0502020202020204" pitchFamily="34" charset="0"/>
                        </a:rPr>
                        <a:t>Очно-заочная</a:t>
                      </a:r>
                      <a:endParaRPr lang="ru-RU" sz="1800" b="1" i="0" u="none" strike="noStrike" dirty="0">
                        <a:solidFill>
                          <a:srgbClr val="0070C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Arial"/>
                          <a:cs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Arial"/>
                          <a:cs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Arial"/>
                          <a:cs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Arial"/>
                          <a:cs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Arial"/>
                          <a:cs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Arial"/>
                          <a:cs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Arial"/>
                          <a:cs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Arial"/>
                          <a:cs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Arial"/>
                          <a:cs typeface="Arial"/>
                        </a:defRPr>
                      </a:lvl9pPr>
                    </a:lstStyle>
                    <a:p>
                      <a:pPr algn="ctr">
                        <a:defRPr/>
                      </a:pPr>
                      <a:r>
                        <a:rPr lang="ru-RU" sz="1800" b="1" u="none" strike="noStrike" dirty="0">
                          <a:solidFill>
                            <a:srgbClr val="0070C0"/>
                          </a:solidFill>
                          <a:latin typeface="Century Gothic" panose="020B0502020202020204" pitchFamily="34" charset="0"/>
                        </a:rPr>
                        <a:t>Заочная</a:t>
                      </a:r>
                      <a:endParaRPr lang="ru-RU" sz="1800" b="1" i="0" u="none" strike="noStrike" dirty="0">
                        <a:solidFill>
                          <a:srgbClr val="0070C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65468">
                <a:tc rowSpan="3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Arial"/>
                          <a:cs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Arial"/>
                          <a:cs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Arial"/>
                          <a:cs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Arial"/>
                          <a:cs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Arial"/>
                          <a:cs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Arial"/>
                          <a:cs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Arial"/>
                          <a:cs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Arial"/>
                          <a:cs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Arial"/>
                          <a:cs typeface="Arial"/>
                        </a:defRPr>
                      </a:lvl9pPr>
                    </a:lstStyle>
                    <a:p>
                      <a:pPr algn="l">
                        <a:defRPr/>
                      </a:pPr>
                      <a:r>
                        <a:rPr lang="ru-RU" sz="1600" b="1" u="none" strike="noStrike" dirty="0" err="1">
                          <a:solidFill>
                            <a:srgbClr val="0070C0"/>
                          </a:solidFill>
                          <a:latin typeface="Century Gothic" panose="020B0502020202020204" pitchFamily="34" charset="0"/>
                        </a:rPr>
                        <a:t>Бакалавриат</a:t>
                      </a:r>
                      <a:endParaRPr lang="ru-RU" sz="1600" b="1" i="0" u="none" strike="noStrike" dirty="0">
                        <a:solidFill>
                          <a:srgbClr val="0070C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Arial"/>
                          <a:cs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Arial"/>
                          <a:cs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Arial"/>
                          <a:cs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Arial"/>
                          <a:cs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Arial"/>
                          <a:cs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Arial"/>
                          <a:cs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Arial"/>
                          <a:cs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Arial"/>
                          <a:cs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Arial"/>
                          <a:cs typeface="Arial"/>
                        </a:defRPr>
                      </a:lvl9pPr>
                    </a:lstStyle>
                    <a:p>
                      <a:pPr algn="l">
                        <a:defRPr/>
                      </a:pPr>
                      <a:r>
                        <a:rPr lang="ru-RU" sz="1600" b="1" u="none" strike="noStrike" dirty="0">
                          <a:solidFill>
                            <a:srgbClr val="0070C0"/>
                          </a:solidFill>
                          <a:latin typeface="Century Gothic" panose="020B0502020202020204" pitchFamily="34" charset="0"/>
                        </a:rPr>
                        <a:t>09.00.00 Информатика и вычислительная техника</a:t>
                      </a:r>
                      <a:endParaRPr lang="ru-RU" sz="1600" b="1" i="0" u="none" strike="noStrike" dirty="0">
                        <a:solidFill>
                          <a:srgbClr val="0070C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Arial"/>
                          <a:cs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Arial"/>
                          <a:cs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Arial"/>
                          <a:cs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Arial"/>
                          <a:cs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Arial"/>
                          <a:cs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Arial"/>
                          <a:cs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Arial"/>
                          <a:cs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Arial"/>
                          <a:cs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Arial"/>
                          <a:cs typeface="Arial"/>
                        </a:defRPr>
                      </a:lvl9pPr>
                    </a:lstStyle>
                    <a:p>
                      <a:pPr algn="ctr">
                        <a:defRPr/>
                      </a:pPr>
                      <a:r>
                        <a:rPr lang="ru-RU" sz="1800" b="1" i="0" u="none" strike="noStrike" dirty="0" smtClean="0">
                          <a:solidFill>
                            <a:srgbClr val="0070C0"/>
                          </a:solidFill>
                          <a:latin typeface="Century Gothic" panose="020B0502020202020204" pitchFamily="34" charset="0"/>
                        </a:rPr>
                        <a:t>15</a:t>
                      </a:r>
                      <a:endParaRPr lang="ru-RU" sz="1800" b="1" i="0" u="none" strike="noStrike" dirty="0">
                        <a:solidFill>
                          <a:srgbClr val="0070C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Arial"/>
                          <a:cs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Arial"/>
                          <a:cs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Arial"/>
                          <a:cs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Arial"/>
                          <a:cs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Arial"/>
                          <a:cs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Arial"/>
                          <a:cs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Arial"/>
                          <a:cs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Arial"/>
                          <a:cs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Arial"/>
                          <a:cs typeface="Arial"/>
                        </a:defRPr>
                      </a:lvl9pPr>
                    </a:lstStyle>
                    <a:p>
                      <a:pPr algn="ctr">
                        <a:defRPr/>
                      </a:pPr>
                      <a:r>
                        <a:rPr lang="ru-RU" sz="1800" b="1" i="0" u="none" strike="noStrike" dirty="0" smtClean="0">
                          <a:solidFill>
                            <a:srgbClr val="0070C0"/>
                          </a:solidFill>
                          <a:latin typeface="Century Gothic" panose="020B0502020202020204" pitchFamily="34" charset="0"/>
                        </a:rPr>
                        <a:t>-</a:t>
                      </a:r>
                      <a:endParaRPr lang="ru-RU" sz="1800" b="1" i="0" u="none" strike="noStrike" dirty="0">
                        <a:solidFill>
                          <a:srgbClr val="0070C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Arial"/>
                          <a:cs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Arial"/>
                          <a:cs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Arial"/>
                          <a:cs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Arial"/>
                          <a:cs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Arial"/>
                          <a:cs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Arial"/>
                          <a:cs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Arial"/>
                          <a:cs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Arial"/>
                          <a:cs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Arial"/>
                          <a:cs typeface="Arial"/>
                        </a:defRPr>
                      </a:lvl9pPr>
                    </a:lstStyle>
                    <a:p>
                      <a:pPr algn="ctr">
                        <a:defRPr/>
                      </a:pPr>
                      <a:r>
                        <a:rPr lang="ru-RU" sz="1800" b="1" i="0" u="none" strike="noStrike" dirty="0" smtClean="0">
                          <a:solidFill>
                            <a:srgbClr val="0070C0"/>
                          </a:solidFill>
                          <a:latin typeface="Century Gothic" panose="020B0502020202020204" pitchFamily="34" charset="0"/>
                        </a:rPr>
                        <a:t>-</a:t>
                      </a:r>
                      <a:endParaRPr lang="ru-RU" sz="1800" b="1" i="0" u="none" strike="noStrike" dirty="0">
                        <a:solidFill>
                          <a:srgbClr val="0070C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54855">
                <a:tc vMerge="1">
                  <a:txBody>
                    <a:bodyPr/>
                    <a:lstStyle/>
                    <a:p>
                      <a:pPr>
                        <a:defRPr/>
                      </a:pPr>
                      <a:endParaRPr lang="ru-RU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Arial"/>
                          <a:cs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Arial"/>
                          <a:cs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Arial"/>
                          <a:cs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Arial"/>
                          <a:cs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Arial"/>
                          <a:cs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Arial"/>
                          <a:cs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Arial"/>
                          <a:cs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Arial"/>
                          <a:cs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Arial"/>
                          <a:cs typeface="Arial"/>
                        </a:defRPr>
                      </a:lvl9pPr>
                    </a:lstStyle>
                    <a:p>
                      <a:pPr algn="l">
                        <a:defRPr/>
                      </a:pPr>
                      <a:r>
                        <a:rPr lang="ru-RU" sz="1600" b="1" u="none" strike="noStrike" dirty="0">
                          <a:solidFill>
                            <a:srgbClr val="0070C0"/>
                          </a:solidFill>
                          <a:latin typeface="Century Gothic" panose="020B0502020202020204" pitchFamily="34" charset="0"/>
                        </a:rPr>
                        <a:t>44.00.00 Образование и педагогический науки</a:t>
                      </a:r>
                      <a:endParaRPr lang="ru-RU" sz="1600" b="1" i="0" u="none" strike="noStrike" dirty="0">
                        <a:solidFill>
                          <a:srgbClr val="0070C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Arial"/>
                          <a:cs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Arial"/>
                          <a:cs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Arial"/>
                          <a:cs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Arial"/>
                          <a:cs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Arial"/>
                          <a:cs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Arial"/>
                          <a:cs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Arial"/>
                          <a:cs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Arial"/>
                          <a:cs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Arial"/>
                          <a:cs typeface="Arial"/>
                        </a:defRPr>
                      </a:lvl9pPr>
                    </a:lstStyle>
                    <a:p>
                      <a:pPr algn="ctr">
                        <a:defRPr/>
                      </a:pPr>
                      <a:r>
                        <a:rPr lang="ru-RU" sz="1800" b="1" u="none" strike="noStrike" dirty="0" smtClean="0">
                          <a:solidFill>
                            <a:srgbClr val="BD9B85"/>
                          </a:solidFill>
                          <a:latin typeface="Century Gothic" panose="020B0502020202020204" pitchFamily="34" charset="0"/>
                        </a:rPr>
                        <a:t>475</a:t>
                      </a:r>
                      <a:endParaRPr lang="ru-RU" sz="1800" b="1" i="0" u="none" strike="noStrike" dirty="0">
                        <a:solidFill>
                          <a:srgbClr val="BD9B85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Arial"/>
                          <a:cs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Arial"/>
                          <a:cs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Arial"/>
                          <a:cs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Arial"/>
                          <a:cs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Arial"/>
                          <a:cs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Arial"/>
                          <a:cs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Arial"/>
                          <a:cs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Arial"/>
                          <a:cs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Arial"/>
                          <a:cs typeface="Arial"/>
                        </a:defRPr>
                      </a:lvl9pPr>
                    </a:lstStyle>
                    <a:p>
                      <a:pPr algn="ctr">
                        <a:defRPr/>
                      </a:pPr>
                      <a:r>
                        <a:rPr lang="ru-RU" sz="1800" b="1" i="0" u="none" strike="noStrike" dirty="0" smtClean="0">
                          <a:solidFill>
                            <a:srgbClr val="BD9B85"/>
                          </a:solidFill>
                          <a:latin typeface="Century Gothic" panose="020B0502020202020204" pitchFamily="34" charset="0"/>
                        </a:rPr>
                        <a:t>10</a:t>
                      </a:r>
                      <a:endParaRPr lang="ru-RU" sz="1800" b="1" i="0" u="none" strike="noStrike" dirty="0">
                        <a:solidFill>
                          <a:srgbClr val="BD9B85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Arial"/>
                          <a:cs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Arial"/>
                          <a:cs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Arial"/>
                          <a:cs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Arial"/>
                          <a:cs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Arial"/>
                          <a:cs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Arial"/>
                          <a:cs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Arial"/>
                          <a:cs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Arial"/>
                          <a:cs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Arial"/>
                          <a:cs typeface="Arial"/>
                        </a:defRPr>
                      </a:lvl9pPr>
                    </a:lstStyle>
                    <a:p>
                      <a:pPr algn="ctr">
                        <a:defRPr/>
                      </a:pPr>
                      <a:r>
                        <a:rPr lang="ru-RU" sz="1800" b="1" i="0" u="none" strike="noStrike" dirty="0" smtClean="0">
                          <a:solidFill>
                            <a:srgbClr val="BD9B85"/>
                          </a:solidFill>
                          <a:latin typeface="Century Gothic" panose="020B0502020202020204" pitchFamily="34" charset="0"/>
                        </a:rPr>
                        <a:t>175</a:t>
                      </a:r>
                      <a:endParaRPr lang="ru-RU" sz="1800" b="1" i="0" u="none" strike="noStrike" dirty="0">
                        <a:solidFill>
                          <a:srgbClr val="BD9B85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39068">
                <a:tc vMerge="1">
                  <a:txBody>
                    <a:bodyPr/>
                    <a:lstStyle/>
                    <a:p>
                      <a:pPr>
                        <a:defRPr/>
                      </a:pPr>
                      <a:endParaRPr lang="ru-RU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Arial"/>
                          <a:cs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Arial"/>
                          <a:cs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Arial"/>
                          <a:cs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Arial"/>
                          <a:cs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Arial"/>
                          <a:cs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Arial"/>
                          <a:cs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Arial"/>
                          <a:cs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Arial"/>
                          <a:cs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Arial"/>
                          <a:cs typeface="Arial"/>
                        </a:defRPr>
                      </a:lvl9pPr>
                    </a:lstStyle>
                    <a:p>
                      <a:pPr algn="l">
                        <a:defRPr/>
                      </a:pPr>
                      <a:r>
                        <a:rPr lang="ru-RU" sz="1600" b="1" u="none" strike="noStrike" dirty="0">
                          <a:solidFill>
                            <a:srgbClr val="0070C0"/>
                          </a:solidFill>
                          <a:latin typeface="Century Gothic" panose="020B0502020202020204" pitchFamily="34" charset="0"/>
                        </a:rPr>
                        <a:t>45.00.00 Языкознание и литературоведение</a:t>
                      </a:r>
                      <a:endParaRPr lang="ru-RU" sz="1600" b="1" i="0" u="none" strike="noStrike" dirty="0">
                        <a:solidFill>
                          <a:srgbClr val="0070C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Arial"/>
                          <a:cs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Arial"/>
                          <a:cs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Arial"/>
                          <a:cs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Arial"/>
                          <a:cs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Arial"/>
                          <a:cs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Arial"/>
                          <a:cs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Arial"/>
                          <a:cs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Arial"/>
                          <a:cs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Arial"/>
                          <a:cs typeface="Arial"/>
                        </a:defRPr>
                      </a:lvl9pPr>
                    </a:lstStyle>
                    <a:p>
                      <a:pPr algn="ctr">
                        <a:defRPr/>
                      </a:pPr>
                      <a:r>
                        <a:rPr lang="ru-RU" sz="1800" b="1" i="0" u="none" strike="noStrike" dirty="0">
                          <a:solidFill>
                            <a:srgbClr val="0070C0"/>
                          </a:solidFill>
                          <a:latin typeface="Century Gothic" panose="020B0502020202020204" pitchFamily="34" charset="0"/>
                        </a:rPr>
                        <a:t>25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Arial"/>
                          <a:cs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Arial"/>
                          <a:cs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Arial"/>
                          <a:cs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Arial"/>
                          <a:cs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Arial"/>
                          <a:cs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Arial"/>
                          <a:cs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Arial"/>
                          <a:cs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Arial"/>
                          <a:cs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Arial"/>
                          <a:cs typeface="Arial"/>
                        </a:defRPr>
                      </a:lvl9pPr>
                    </a:lstStyle>
                    <a:p>
                      <a:pPr algn="ctr">
                        <a:defRPr/>
                      </a:pPr>
                      <a:r>
                        <a:rPr lang="ru-RU" sz="1800" b="1" i="0" u="none" strike="noStrike" dirty="0" smtClean="0">
                          <a:solidFill>
                            <a:srgbClr val="0070C0"/>
                          </a:solidFill>
                          <a:latin typeface="Century Gothic" panose="020B0502020202020204" pitchFamily="34" charset="0"/>
                        </a:rPr>
                        <a:t>-</a:t>
                      </a:r>
                      <a:endParaRPr lang="ru-RU" sz="1800" b="1" i="0" u="none" strike="noStrike" dirty="0">
                        <a:solidFill>
                          <a:srgbClr val="0070C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Arial"/>
                          <a:cs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Arial"/>
                          <a:cs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Arial"/>
                          <a:cs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Arial"/>
                          <a:cs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Arial"/>
                          <a:cs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Arial"/>
                          <a:cs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Arial"/>
                          <a:cs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Arial"/>
                          <a:cs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Arial"/>
                          <a:cs typeface="Arial"/>
                        </a:defRPr>
                      </a:lvl9pPr>
                    </a:lstStyle>
                    <a:p>
                      <a:pPr algn="ctr">
                        <a:defRPr/>
                      </a:pPr>
                      <a:r>
                        <a:rPr lang="ru-RU" sz="1800" b="1" i="0" u="none" strike="noStrike" dirty="0" smtClean="0">
                          <a:solidFill>
                            <a:srgbClr val="0070C0"/>
                          </a:solidFill>
                          <a:latin typeface="Century Gothic" panose="020B0502020202020204" pitchFamily="34" charset="0"/>
                        </a:rPr>
                        <a:t>-</a:t>
                      </a:r>
                      <a:endParaRPr lang="ru-RU" sz="1800" b="1" i="0" u="none" strike="noStrike" dirty="0">
                        <a:solidFill>
                          <a:srgbClr val="0070C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65485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Arial"/>
                          <a:cs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Arial"/>
                          <a:cs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Arial"/>
                          <a:cs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Arial"/>
                          <a:cs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Arial"/>
                          <a:cs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Arial"/>
                          <a:cs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Arial"/>
                          <a:cs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Arial"/>
                          <a:cs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Arial"/>
                          <a:cs typeface="Arial"/>
                        </a:defRPr>
                      </a:lvl9pPr>
                    </a:lstStyle>
                    <a:p>
                      <a:pPr algn="l">
                        <a:defRPr/>
                      </a:pPr>
                      <a:r>
                        <a:rPr lang="ru-RU" sz="1600" b="1" u="none" strike="noStrike">
                          <a:solidFill>
                            <a:srgbClr val="0070C0"/>
                          </a:solidFill>
                          <a:latin typeface="Century Gothic" panose="020B0502020202020204" pitchFamily="34" charset="0"/>
                        </a:rPr>
                        <a:t>Специалитет</a:t>
                      </a:r>
                      <a:endParaRPr lang="ru-RU" sz="1600" b="1" i="0" u="none" strike="noStrike">
                        <a:solidFill>
                          <a:srgbClr val="0070C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Arial"/>
                          <a:cs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Arial"/>
                          <a:cs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Arial"/>
                          <a:cs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Arial"/>
                          <a:cs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Arial"/>
                          <a:cs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Arial"/>
                          <a:cs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Arial"/>
                          <a:cs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Arial"/>
                          <a:cs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Arial"/>
                          <a:cs typeface="Arial"/>
                        </a:defRPr>
                      </a:lvl9pPr>
                    </a:lstStyle>
                    <a:p>
                      <a:pPr algn="l">
                        <a:defRPr/>
                      </a:pPr>
                      <a:r>
                        <a:rPr lang="ru-RU" sz="1600" b="1" u="none" strike="noStrike" dirty="0">
                          <a:solidFill>
                            <a:srgbClr val="0070C0"/>
                          </a:solidFill>
                          <a:latin typeface="Century Gothic" panose="020B0502020202020204" pitchFamily="34" charset="0"/>
                        </a:rPr>
                        <a:t>44.00.00 Образование и педагогический науки</a:t>
                      </a:r>
                      <a:endParaRPr lang="ru-RU" sz="1600" b="1" i="0" u="none" strike="noStrike" dirty="0">
                        <a:solidFill>
                          <a:srgbClr val="0070C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Arial"/>
                          <a:cs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Arial"/>
                          <a:cs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Arial"/>
                          <a:cs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Arial"/>
                          <a:cs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Arial"/>
                          <a:cs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Arial"/>
                          <a:cs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Arial"/>
                          <a:cs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Arial"/>
                          <a:cs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Arial"/>
                          <a:cs typeface="Arial"/>
                        </a:defRPr>
                      </a:lvl9pPr>
                    </a:lstStyle>
                    <a:p>
                      <a:pPr algn="ctr">
                        <a:defRPr/>
                      </a:pPr>
                      <a:r>
                        <a:rPr lang="ru-RU" sz="1800" b="1" i="0" u="none" strike="noStrike" dirty="0" smtClean="0">
                          <a:solidFill>
                            <a:srgbClr val="BD9B85"/>
                          </a:solidFill>
                          <a:latin typeface="Century Gothic" panose="020B0502020202020204" pitchFamily="34" charset="0"/>
                        </a:rPr>
                        <a:t>29</a:t>
                      </a:r>
                      <a:endParaRPr lang="ru-RU" sz="1800" b="1" i="0" u="none" strike="noStrike" dirty="0">
                        <a:solidFill>
                          <a:srgbClr val="BD9B85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Arial"/>
                          <a:cs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Arial"/>
                          <a:cs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Arial"/>
                          <a:cs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Arial"/>
                          <a:cs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Arial"/>
                          <a:cs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Arial"/>
                          <a:cs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Arial"/>
                          <a:cs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Arial"/>
                          <a:cs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Arial"/>
                          <a:cs typeface="Arial"/>
                        </a:defRPr>
                      </a:lvl9pPr>
                    </a:lstStyle>
                    <a:p>
                      <a:pPr algn="ctr">
                        <a:defRPr/>
                      </a:pPr>
                      <a:r>
                        <a:rPr lang="ru-RU" sz="1800" b="1" i="0" u="none" strike="noStrike" dirty="0" smtClean="0">
                          <a:solidFill>
                            <a:srgbClr val="0070C0"/>
                          </a:solidFill>
                          <a:latin typeface="Century Gothic" panose="020B0502020202020204" pitchFamily="34" charset="0"/>
                        </a:rPr>
                        <a:t>-</a:t>
                      </a:r>
                      <a:endParaRPr lang="ru-RU" sz="1800" b="1" i="0" u="none" strike="noStrike" dirty="0">
                        <a:solidFill>
                          <a:srgbClr val="0070C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Arial"/>
                          <a:cs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Arial"/>
                          <a:cs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Arial"/>
                          <a:cs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Arial"/>
                          <a:cs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Arial"/>
                          <a:cs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Arial"/>
                          <a:cs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Arial"/>
                          <a:cs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Arial"/>
                          <a:cs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Arial"/>
                          <a:cs typeface="Arial"/>
                        </a:defRPr>
                      </a:lvl9pPr>
                    </a:lstStyle>
                    <a:p>
                      <a:pPr algn="ctr">
                        <a:defRPr/>
                      </a:pPr>
                      <a:r>
                        <a:rPr lang="ru-RU" sz="1800" b="1" i="0" u="none" strike="noStrike" dirty="0" smtClean="0">
                          <a:solidFill>
                            <a:srgbClr val="0070C0"/>
                          </a:solidFill>
                          <a:latin typeface="Century Gothic" panose="020B0502020202020204" pitchFamily="34" charset="0"/>
                        </a:rPr>
                        <a:t>-</a:t>
                      </a:r>
                      <a:endParaRPr lang="ru-RU" sz="1800" b="1" i="0" u="none" strike="noStrike" dirty="0">
                        <a:solidFill>
                          <a:srgbClr val="0070C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439068">
                <a:tc row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Arial"/>
                          <a:cs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Arial"/>
                          <a:cs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Arial"/>
                          <a:cs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Arial"/>
                          <a:cs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Arial"/>
                          <a:cs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Arial"/>
                          <a:cs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Arial"/>
                          <a:cs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Arial"/>
                          <a:cs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Arial"/>
                          <a:cs typeface="Arial"/>
                        </a:defRPr>
                      </a:lvl9pPr>
                    </a:lstStyle>
                    <a:p>
                      <a:pPr algn="l">
                        <a:defRPr/>
                      </a:pPr>
                      <a:r>
                        <a:rPr lang="ru-RU" sz="1600" b="1" u="none" strike="noStrike">
                          <a:solidFill>
                            <a:srgbClr val="0070C0"/>
                          </a:solidFill>
                          <a:latin typeface="Century Gothic" panose="020B0502020202020204" pitchFamily="34" charset="0"/>
                        </a:rPr>
                        <a:t>Магистратура</a:t>
                      </a:r>
                      <a:endParaRPr lang="ru-RU" sz="1600" b="1" i="0" u="none" strike="noStrike">
                        <a:solidFill>
                          <a:srgbClr val="0070C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Arial"/>
                          <a:cs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Arial"/>
                          <a:cs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Arial"/>
                          <a:cs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Arial"/>
                          <a:cs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Arial"/>
                          <a:cs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Arial"/>
                          <a:cs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Arial"/>
                          <a:cs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Arial"/>
                          <a:cs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Arial"/>
                          <a:cs typeface="Arial"/>
                        </a:defRPr>
                      </a:lvl9pPr>
                    </a:lstStyle>
                    <a:p>
                      <a:pPr algn="l">
                        <a:defRPr/>
                      </a:pPr>
                      <a:r>
                        <a:rPr lang="ru-RU" sz="1600" b="1" u="none" strike="noStrike" dirty="0">
                          <a:solidFill>
                            <a:srgbClr val="0070C0"/>
                          </a:solidFill>
                          <a:latin typeface="Century Gothic" panose="020B0502020202020204" pitchFamily="34" charset="0"/>
                        </a:rPr>
                        <a:t>01.00.00 Математика и механика</a:t>
                      </a:r>
                      <a:endParaRPr lang="ru-RU" sz="1600" b="1" i="0" u="none" strike="noStrike" dirty="0">
                        <a:solidFill>
                          <a:srgbClr val="0070C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Arial"/>
                          <a:cs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Arial"/>
                          <a:cs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Arial"/>
                          <a:cs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Arial"/>
                          <a:cs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Arial"/>
                          <a:cs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Arial"/>
                          <a:cs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Arial"/>
                          <a:cs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Arial"/>
                          <a:cs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Arial"/>
                          <a:cs typeface="Arial"/>
                        </a:defRPr>
                      </a:lvl9pPr>
                    </a:lstStyle>
                    <a:p>
                      <a:pPr algn="ctr">
                        <a:defRPr/>
                      </a:pPr>
                      <a:r>
                        <a:rPr lang="ru-RU" sz="1800" b="1" u="none" strike="noStrike" dirty="0" smtClean="0">
                          <a:solidFill>
                            <a:srgbClr val="0070C0"/>
                          </a:solidFill>
                          <a:latin typeface="Century Gothic" panose="020B0502020202020204" pitchFamily="34" charset="0"/>
                        </a:rPr>
                        <a:t>10</a:t>
                      </a:r>
                      <a:endParaRPr lang="ru-RU" sz="1800" b="1" u="none" strike="noStrike" dirty="0">
                        <a:solidFill>
                          <a:srgbClr val="0070C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Arial"/>
                          <a:cs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Arial"/>
                          <a:cs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Arial"/>
                          <a:cs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Arial"/>
                          <a:cs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Arial"/>
                          <a:cs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Arial"/>
                          <a:cs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Arial"/>
                          <a:cs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Arial"/>
                          <a:cs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Arial"/>
                          <a:cs typeface="Arial"/>
                        </a:defRPr>
                      </a:lvl9pPr>
                    </a:lstStyle>
                    <a:p>
                      <a:pPr algn="ctr">
                        <a:defRPr/>
                      </a:pPr>
                      <a:r>
                        <a:rPr lang="ru-RU" sz="1800" b="1" i="0" u="none" strike="noStrike" dirty="0" smtClean="0">
                          <a:solidFill>
                            <a:srgbClr val="0070C0"/>
                          </a:solidFill>
                          <a:latin typeface="Century Gothic" panose="020B0502020202020204" pitchFamily="34" charset="0"/>
                        </a:rPr>
                        <a:t>-</a:t>
                      </a:r>
                      <a:endParaRPr lang="ru-RU" sz="1800" b="1" i="0" u="none" strike="noStrike" dirty="0">
                        <a:solidFill>
                          <a:srgbClr val="0070C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Arial"/>
                          <a:cs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Arial"/>
                          <a:cs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Arial"/>
                          <a:cs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Arial"/>
                          <a:cs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Arial"/>
                          <a:cs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Arial"/>
                          <a:cs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Arial"/>
                          <a:cs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Arial"/>
                          <a:cs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Arial"/>
                          <a:cs typeface="Arial"/>
                        </a:defRPr>
                      </a:lvl9pPr>
                    </a:lstStyle>
                    <a:p>
                      <a:pPr algn="ctr">
                        <a:defRPr/>
                      </a:pPr>
                      <a:r>
                        <a:rPr lang="ru-RU" sz="1800" b="1" i="0" u="none" strike="noStrike" dirty="0" smtClean="0">
                          <a:solidFill>
                            <a:srgbClr val="0070C0"/>
                          </a:solidFill>
                          <a:latin typeface="Century Gothic" panose="020B0502020202020204" pitchFamily="34" charset="0"/>
                        </a:rPr>
                        <a:t>-</a:t>
                      </a:r>
                      <a:endParaRPr lang="ru-RU" sz="1800" b="1" i="0" u="none" strike="noStrike" dirty="0">
                        <a:solidFill>
                          <a:srgbClr val="0070C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654855">
                <a:tc vMerge="1">
                  <a:txBody>
                    <a:bodyPr/>
                    <a:lstStyle/>
                    <a:p>
                      <a:pPr>
                        <a:defRPr/>
                      </a:pPr>
                      <a:endParaRPr lang="ru-RU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Arial"/>
                          <a:cs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Arial"/>
                          <a:cs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Arial"/>
                          <a:cs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Arial"/>
                          <a:cs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Arial"/>
                          <a:cs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Arial"/>
                          <a:cs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Arial"/>
                          <a:cs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Arial"/>
                          <a:cs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Arial"/>
                          <a:cs typeface="Arial"/>
                        </a:defRPr>
                      </a:lvl9pPr>
                    </a:lstStyle>
                    <a:p>
                      <a:pPr algn="l">
                        <a:defRPr/>
                      </a:pPr>
                      <a:r>
                        <a:rPr lang="ru-RU" sz="1600" b="1" u="none" strike="noStrike" dirty="0">
                          <a:solidFill>
                            <a:srgbClr val="0070C0"/>
                          </a:solidFill>
                          <a:latin typeface="Century Gothic" panose="020B0502020202020204" pitchFamily="34" charset="0"/>
                        </a:rPr>
                        <a:t>44.00.00 Образование и педагогический науки</a:t>
                      </a:r>
                      <a:endParaRPr lang="ru-RU" sz="1600" b="1" i="0" u="none" strike="noStrike" dirty="0">
                        <a:solidFill>
                          <a:srgbClr val="0070C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Arial"/>
                          <a:cs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Arial"/>
                          <a:cs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Arial"/>
                          <a:cs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Arial"/>
                          <a:cs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Arial"/>
                          <a:cs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Arial"/>
                          <a:cs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Arial"/>
                          <a:cs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Arial"/>
                          <a:cs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Arial"/>
                          <a:cs typeface="Arial"/>
                        </a:defRPr>
                      </a:lvl9pPr>
                    </a:lstStyle>
                    <a:p>
                      <a:pPr algn="ctr">
                        <a:defRPr/>
                      </a:pPr>
                      <a:r>
                        <a:rPr lang="ru-RU" sz="1800" b="1" u="none" strike="noStrike" dirty="0" smtClean="0">
                          <a:solidFill>
                            <a:srgbClr val="BD9B85"/>
                          </a:solidFill>
                          <a:latin typeface="Century Gothic" panose="020B0502020202020204" pitchFamily="34" charset="0"/>
                        </a:rPr>
                        <a:t>248</a:t>
                      </a:r>
                      <a:endParaRPr lang="ru-RU" sz="1800" b="1" u="none" strike="noStrike" dirty="0">
                        <a:solidFill>
                          <a:srgbClr val="BD9B85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Arial"/>
                          <a:cs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Arial"/>
                          <a:cs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Arial"/>
                          <a:cs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Arial"/>
                          <a:cs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Arial"/>
                          <a:cs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Arial"/>
                          <a:cs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Arial"/>
                          <a:cs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Arial"/>
                          <a:cs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Arial"/>
                          <a:cs typeface="Arial"/>
                        </a:defRPr>
                      </a:lvl9pPr>
                    </a:lstStyle>
                    <a:p>
                      <a:pPr algn="ctr">
                        <a:defRPr/>
                      </a:pPr>
                      <a:endParaRPr lang="ru-RU" sz="1800" b="1" i="0" u="none" strike="noStrike" dirty="0">
                        <a:solidFill>
                          <a:srgbClr val="BD9B85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Arial"/>
                          <a:cs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Arial"/>
                          <a:cs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Arial"/>
                          <a:cs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Arial"/>
                          <a:cs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Arial"/>
                          <a:cs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Arial"/>
                          <a:cs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Arial"/>
                          <a:cs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Arial"/>
                          <a:cs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Arial"/>
                          <a:cs typeface="Arial"/>
                        </a:defRPr>
                      </a:lvl9pPr>
                    </a:lstStyle>
                    <a:p>
                      <a:pPr algn="ctr">
                        <a:defRPr/>
                      </a:pPr>
                      <a:r>
                        <a:rPr lang="ru-RU" sz="1800" b="1" i="0" u="none" strike="noStrike" dirty="0" smtClean="0">
                          <a:solidFill>
                            <a:srgbClr val="BD9B85"/>
                          </a:solidFill>
                          <a:latin typeface="Century Gothic" panose="020B0502020202020204" pitchFamily="34" charset="0"/>
                        </a:rPr>
                        <a:t>125</a:t>
                      </a:r>
                      <a:endParaRPr lang="ru-RU" sz="1800" b="1" i="0" u="none" strike="noStrike" dirty="0">
                        <a:solidFill>
                          <a:srgbClr val="BD9B85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  <p:sp>
        <p:nvSpPr>
          <p:cNvPr id="2" name="Прямоугольник 1"/>
          <p:cNvSpPr/>
          <p:nvPr/>
        </p:nvSpPr>
        <p:spPr>
          <a:xfrm>
            <a:off x="8199321" y="2839221"/>
            <a:ext cx="461820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6F252D"/>
                </a:solidFill>
                <a:effectLst/>
                <a:uLnTx/>
                <a:uFillTx/>
              </a:rPr>
              <a:t>802 –очная форма 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8199321" y="3403580"/>
            <a:ext cx="3808771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6F252D"/>
                </a:solidFill>
                <a:effectLst/>
                <a:uLnTx/>
                <a:uFillTx/>
              </a:rPr>
              <a:t>10 – очно-заочная форма</a:t>
            </a:r>
            <a:endParaRPr kumimoji="0" lang="ru-RU" sz="2800" b="1" i="0" u="none" strike="noStrike" kern="0" cap="none" spc="0" normalizeH="0" baseline="0" noProof="0" dirty="0">
              <a:ln>
                <a:noFill/>
              </a:ln>
              <a:solidFill>
                <a:srgbClr val="6F252D"/>
              </a:solidFill>
              <a:effectLst/>
              <a:uLnTx/>
              <a:uFillTx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8199321" y="4388642"/>
            <a:ext cx="478751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6F252D"/>
                </a:solidFill>
                <a:effectLst/>
                <a:uLnTx/>
                <a:uFillTx/>
              </a:rPr>
              <a:t>300 – заочная форма</a:t>
            </a:r>
          </a:p>
        </p:txBody>
      </p:sp>
    </p:spTree>
    <p:extLst>
      <p:ext uri="{BB962C8B-B14F-4D97-AF65-F5344CB8AC3E}">
        <p14:creationId xmlns:p14="http://schemas.microsoft.com/office/powerpoint/2010/main" val="3397271096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43074552"/>
              </p:ext>
            </p:extLst>
          </p:nvPr>
        </p:nvGraphicFramePr>
        <p:xfrm>
          <a:off x="1784542" y="1110344"/>
          <a:ext cx="9073957" cy="4832458"/>
        </p:xfrm>
        <a:graphic>
          <a:graphicData uri="http://schemas.openxmlformats.org/drawingml/2006/table">
            <a:tbl>
              <a:tblPr/>
              <a:tblGrid>
                <a:gridCol w="202651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5123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44274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862026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89457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636460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937642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1126683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  <a:gridCol w="1300600">
                  <a:extLst>
                    <a:ext uri="{9D8B030D-6E8A-4147-A177-3AD203B41FA5}">
                      <a16:colId xmlns:a16="http://schemas.microsoft.com/office/drawing/2014/main" xmlns="" val="20008"/>
                    </a:ext>
                  </a:extLst>
                </a:gridCol>
                <a:gridCol w="1300600"/>
              </a:tblGrid>
              <a:tr h="316337">
                <a:tc gridSpan="9">
                  <a:txBody>
                    <a:bodyPr/>
                    <a:lstStyle/>
                    <a:p>
                      <a:pPr algn="l" fontAlgn="ctr"/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Arial Cyr"/>
                      </a:endParaRPr>
                    </a:p>
                  </a:txBody>
                  <a:tcPr marL="8368" marR="8368" marT="8368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Arial Cyr"/>
                      </a:endParaRPr>
                    </a:p>
                  </a:txBody>
                  <a:tcPr marL="8368" marR="8368" marT="8368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82325"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68" marR="8368" marT="8368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68" marR="8368" marT="8368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68" marR="8368" marT="8368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68" marR="8368" marT="8368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4">
                  <a:txBody>
                    <a:bodyPr/>
                    <a:lstStyle/>
                    <a:p>
                      <a:pPr algn="l" fontAlgn="b"/>
                      <a:r>
                        <a:rPr lang="ru-RU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Cyr"/>
                        </a:rPr>
                        <a:t>  </a:t>
                      </a:r>
                    </a:p>
                  </a:txBody>
                  <a:tcPr marL="8368" marR="8368" marT="8368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600" b="0" i="0" u="none" strike="noStrike" dirty="0">
                        <a:solidFill>
                          <a:srgbClr val="000000"/>
                        </a:solidFill>
                        <a:effectLst/>
                        <a:latin typeface="Arial Cyr"/>
                      </a:endParaRPr>
                    </a:p>
                  </a:txBody>
                  <a:tcPr marL="8368" marR="8368" marT="8368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31805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70C0"/>
                          </a:solidFill>
                          <a:effectLst/>
                          <a:latin typeface="Arial Cyr"/>
                        </a:rPr>
                        <a:t>Наименование</a:t>
                      </a:r>
                    </a:p>
                  </a:txBody>
                  <a:tcPr marL="8368" marR="8368" marT="836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70C0"/>
                          </a:solidFill>
                          <a:effectLst/>
                          <a:latin typeface="Arial Cyr"/>
                        </a:rPr>
                        <a:t>  </a:t>
                      </a:r>
                      <a:r>
                        <a:rPr lang="ru-RU" sz="1100" b="1" i="0" u="none" strike="noStrike" dirty="0" smtClean="0">
                          <a:solidFill>
                            <a:srgbClr val="0070C0"/>
                          </a:solidFill>
                          <a:effectLst/>
                          <a:latin typeface="Arial Cyr"/>
                        </a:rPr>
                        <a:t>Очная </a:t>
                      </a:r>
                      <a:r>
                        <a:rPr lang="ru-RU" sz="1100" b="1" i="0" u="none" strike="noStrike" dirty="0" smtClean="0">
                          <a:solidFill>
                            <a:srgbClr val="0070C0"/>
                          </a:solidFill>
                          <a:effectLst/>
                          <a:latin typeface="Arial Cyr"/>
                        </a:rPr>
                        <a:t>форма</a:t>
                      </a:r>
                      <a:endParaRPr lang="ru-RU" sz="1100" b="1" i="0" u="none" strike="noStrike" dirty="0">
                        <a:solidFill>
                          <a:srgbClr val="0070C0"/>
                        </a:solidFill>
                        <a:effectLst/>
                        <a:latin typeface="Arial Cyr"/>
                      </a:endParaRPr>
                    </a:p>
                  </a:txBody>
                  <a:tcPr marL="8368" marR="8368" marT="836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70C0"/>
                          </a:solidFill>
                          <a:effectLst/>
                          <a:latin typeface="Arial Cyr"/>
                        </a:rPr>
                        <a:t>    </a:t>
                      </a:r>
                      <a:r>
                        <a:rPr lang="ru-RU" sz="1100" b="1" i="0" u="none" strike="noStrike" dirty="0" smtClean="0">
                          <a:solidFill>
                            <a:srgbClr val="0070C0"/>
                          </a:solidFill>
                          <a:effectLst/>
                          <a:latin typeface="Arial Cyr"/>
                        </a:rPr>
                        <a:t>Очно-заочная </a:t>
                      </a:r>
                      <a:endParaRPr lang="ru-RU" sz="1100" b="1" i="0" u="none" strike="noStrike" dirty="0" smtClean="0">
                        <a:solidFill>
                          <a:srgbClr val="0070C0"/>
                        </a:solidFill>
                        <a:effectLst/>
                        <a:latin typeface="Arial Cyr"/>
                      </a:endParaRPr>
                    </a:p>
                    <a:p>
                      <a:pPr algn="ctr" fontAlgn="ctr"/>
                      <a:r>
                        <a:rPr lang="ru-RU" sz="1100" b="1" i="0" u="none" strike="noStrike" dirty="0" smtClean="0">
                          <a:solidFill>
                            <a:srgbClr val="0070C0"/>
                          </a:solidFill>
                          <a:effectLst/>
                          <a:latin typeface="Arial Cyr"/>
                        </a:rPr>
                        <a:t>форма</a:t>
                      </a:r>
                      <a:endParaRPr lang="ru-RU" sz="1100" b="1" i="0" u="none" strike="noStrike" dirty="0">
                        <a:solidFill>
                          <a:srgbClr val="0070C0"/>
                        </a:solidFill>
                        <a:effectLst/>
                        <a:latin typeface="Arial Cyr"/>
                      </a:endParaRPr>
                    </a:p>
                  </a:txBody>
                  <a:tcPr marL="8368" marR="8368" marT="836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70C0"/>
                          </a:solidFill>
                          <a:effectLst/>
                          <a:latin typeface="Arial Cyr"/>
                        </a:rPr>
                        <a:t>    </a:t>
                      </a:r>
                      <a:r>
                        <a:rPr lang="ru-RU" sz="1100" b="1" i="0" u="none" strike="noStrike" dirty="0" smtClean="0">
                          <a:solidFill>
                            <a:srgbClr val="0070C0"/>
                          </a:solidFill>
                          <a:effectLst/>
                          <a:latin typeface="Arial Cyr"/>
                        </a:rPr>
                        <a:t>Заочная </a:t>
                      </a:r>
                      <a:r>
                        <a:rPr lang="ru-RU" sz="1100" b="1" i="0" u="none" strike="noStrike" dirty="0" smtClean="0">
                          <a:solidFill>
                            <a:srgbClr val="0070C0"/>
                          </a:solidFill>
                          <a:effectLst/>
                          <a:latin typeface="Arial Cyr"/>
                        </a:rPr>
                        <a:t>форма</a:t>
                      </a:r>
                      <a:endParaRPr lang="ru-RU" sz="1100" b="1" i="0" u="none" strike="noStrike" dirty="0">
                        <a:solidFill>
                          <a:srgbClr val="0070C0"/>
                        </a:solidFill>
                        <a:effectLst/>
                        <a:latin typeface="Arial Cyr"/>
                      </a:endParaRPr>
                    </a:p>
                  </a:txBody>
                  <a:tcPr marL="8368" marR="8368" marT="836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 smtClean="0">
                          <a:solidFill>
                            <a:srgbClr val="0070C0"/>
                          </a:solidFill>
                          <a:effectLst/>
                          <a:latin typeface="Arial Cyr"/>
                        </a:rPr>
                        <a:t>Сумма</a:t>
                      </a:r>
                      <a:endParaRPr lang="ru-RU" sz="1100" b="1" i="0" u="none" strike="noStrike" dirty="0">
                        <a:solidFill>
                          <a:srgbClr val="0070C0"/>
                        </a:solidFill>
                        <a:effectLst/>
                        <a:latin typeface="Arial Cyr"/>
                      </a:endParaRPr>
                    </a:p>
                  </a:txBody>
                  <a:tcPr marL="8368" marR="8368" marT="836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8232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70C0"/>
                          </a:solidFill>
                          <a:effectLst/>
                          <a:latin typeface="Arial Cyr"/>
                        </a:rPr>
                        <a:t>Г/бюджет</a:t>
                      </a:r>
                    </a:p>
                  </a:txBody>
                  <a:tcPr marL="8368" marR="8368" marT="836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>
                        <a:solidFill>
                          <a:srgbClr val="002060"/>
                        </a:solidFill>
                        <a:effectLst/>
                        <a:latin typeface="Arial Cyr"/>
                      </a:endParaRPr>
                    </a:p>
                  </a:txBody>
                  <a:tcPr marL="8368" marR="8368" marT="83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70C0"/>
                          </a:solidFill>
                          <a:effectLst/>
                          <a:latin typeface="Arial Cyr"/>
                        </a:rPr>
                        <a:t>Комм-ое</a:t>
                      </a:r>
                    </a:p>
                  </a:txBody>
                  <a:tcPr marL="8368" marR="8368" marT="836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70C0"/>
                          </a:solidFill>
                          <a:effectLst/>
                          <a:latin typeface="Arial Cyr"/>
                        </a:rPr>
                        <a:t>Г/бюджет</a:t>
                      </a:r>
                    </a:p>
                  </a:txBody>
                  <a:tcPr marL="8368" marR="8368" marT="836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>
                        <a:solidFill>
                          <a:srgbClr val="002060"/>
                        </a:solidFill>
                        <a:effectLst/>
                        <a:latin typeface="Arial Cyr"/>
                      </a:endParaRPr>
                    </a:p>
                  </a:txBody>
                  <a:tcPr marL="8368" marR="8368" marT="83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70C0"/>
                          </a:solidFill>
                          <a:effectLst/>
                          <a:latin typeface="Arial Cyr"/>
                        </a:rPr>
                        <a:t>Комм-ое</a:t>
                      </a:r>
                    </a:p>
                  </a:txBody>
                  <a:tcPr marL="8368" marR="8368" marT="836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70C0"/>
                          </a:solidFill>
                          <a:effectLst/>
                          <a:latin typeface="Arial Cyr"/>
                        </a:rPr>
                        <a:t>Г/бюджет</a:t>
                      </a:r>
                    </a:p>
                  </a:txBody>
                  <a:tcPr marL="8368" marR="8368" marT="836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70C0"/>
                          </a:solidFill>
                          <a:effectLst/>
                          <a:latin typeface="Arial Cyr"/>
                        </a:rPr>
                        <a:t>Комм-</a:t>
                      </a:r>
                      <a:r>
                        <a:rPr lang="ru-RU" sz="1100" b="1" i="0" u="none" strike="noStrike" dirty="0" err="1">
                          <a:solidFill>
                            <a:srgbClr val="0070C0"/>
                          </a:solidFill>
                          <a:effectLst/>
                          <a:latin typeface="Arial Cyr"/>
                        </a:rPr>
                        <a:t>ое</a:t>
                      </a:r>
                      <a:endParaRPr lang="ru-RU" sz="1100" b="1" i="0" u="none" strike="noStrike" dirty="0">
                        <a:solidFill>
                          <a:srgbClr val="0070C0"/>
                        </a:solidFill>
                        <a:effectLst/>
                        <a:latin typeface="Arial Cyr"/>
                      </a:endParaRPr>
                    </a:p>
                  </a:txBody>
                  <a:tcPr marL="8368" marR="8368" marT="836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solidFill>
                          <a:srgbClr val="0070C0"/>
                        </a:solidFill>
                        <a:effectLst/>
                        <a:latin typeface="Arial Cyr"/>
                      </a:endParaRPr>
                    </a:p>
                  </a:txBody>
                  <a:tcPr marL="8368" marR="8368" marT="836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31805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1" i="0" u="none" strike="noStrike" dirty="0">
                          <a:solidFill>
                            <a:srgbClr val="0070C0"/>
                          </a:solidFill>
                          <a:effectLst/>
                          <a:latin typeface="Arial Cyr"/>
                        </a:rPr>
                        <a:t>АЛЕКСАНДРОВСКИЙ РАЙОН</a:t>
                      </a:r>
                    </a:p>
                  </a:txBody>
                  <a:tcPr marL="8368" marR="8368" marT="836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70C0"/>
                          </a:solidFill>
                          <a:effectLst/>
                          <a:latin typeface="Arial Cyr"/>
                        </a:rPr>
                        <a:t>7</a:t>
                      </a:r>
                    </a:p>
                  </a:txBody>
                  <a:tcPr marL="8368" marR="8368" marT="836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0" i="0" u="none" strike="noStrike">
                        <a:solidFill>
                          <a:srgbClr val="002060"/>
                        </a:solidFill>
                        <a:effectLst/>
                        <a:latin typeface="Arial Cyr"/>
                      </a:endParaRPr>
                    </a:p>
                  </a:txBody>
                  <a:tcPr marL="8368" marR="8368" marT="83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70C0"/>
                          </a:solidFill>
                          <a:effectLst/>
                          <a:latin typeface="Arial Cyr"/>
                        </a:rPr>
                        <a:t>0</a:t>
                      </a:r>
                    </a:p>
                  </a:txBody>
                  <a:tcPr marL="8368" marR="8368" marT="836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70C0"/>
                          </a:solidFill>
                          <a:effectLst/>
                          <a:latin typeface="Arial Cyr"/>
                        </a:rPr>
                        <a:t>0</a:t>
                      </a:r>
                    </a:p>
                  </a:txBody>
                  <a:tcPr marL="8368" marR="8368" marT="836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0" i="0" u="none" strike="noStrike">
                        <a:solidFill>
                          <a:srgbClr val="002060"/>
                        </a:solidFill>
                        <a:effectLst/>
                        <a:latin typeface="Arial Cyr"/>
                      </a:endParaRPr>
                    </a:p>
                  </a:txBody>
                  <a:tcPr marL="8368" marR="8368" marT="83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70C0"/>
                          </a:solidFill>
                          <a:effectLst/>
                          <a:latin typeface="Arial Cyr"/>
                        </a:rPr>
                        <a:t>0</a:t>
                      </a:r>
                    </a:p>
                  </a:txBody>
                  <a:tcPr marL="8368" marR="8368" marT="836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70C0"/>
                          </a:solidFill>
                          <a:effectLst/>
                          <a:latin typeface="Arial Cyr"/>
                        </a:rPr>
                        <a:t>2</a:t>
                      </a:r>
                    </a:p>
                  </a:txBody>
                  <a:tcPr marL="8368" marR="8368" marT="836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70C0"/>
                          </a:solidFill>
                          <a:effectLst/>
                          <a:latin typeface="Arial Cyr"/>
                        </a:rPr>
                        <a:t>3</a:t>
                      </a:r>
                    </a:p>
                  </a:txBody>
                  <a:tcPr marL="8368" marR="8368" marT="836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 dirty="0">
                          <a:solidFill>
                            <a:srgbClr val="6F252D"/>
                          </a:solidFill>
                          <a:effectLst/>
                          <a:latin typeface="Arial Cyr"/>
                        </a:rPr>
                        <a:t>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182325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1" i="0" u="none" strike="noStrike" dirty="0">
                          <a:solidFill>
                            <a:srgbClr val="0070C0"/>
                          </a:solidFill>
                          <a:effectLst/>
                          <a:latin typeface="Arial Cyr"/>
                        </a:rPr>
                        <a:t>АСИНОВСКИЙ РАЙОН</a:t>
                      </a:r>
                    </a:p>
                  </a:txBody>
                  <a:tcPr marL="8368" marR="8368" marT="836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70C0"/>
                          </a:solidFill>
                          <a:effectLst/>
                          <a:latin typeface="Arial Cyr"/>
                        </a:rPr>
                        <a:t>49</a:t>
                      </a:r>
                    </a:p>
                  </a:txBody>
                  <a:tcPr marL="8368" marR="8368" marT="836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0" i="0" u="none" strike="noStrike" dirty="0">
                        <a:solidFill>
                          <a:srgbClr val="002060"/>
                        </a:solidFill>
                        <a:effectLst/>
                        <a:latin typeface="Arial Cyr"/>
                      </a:endParaRPr>
                    </a:p>
                  </a:txBody>
                  <a:tcPr marL="8368" marR="8368" marT="83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70C0"/>
                          </a:solidFill>
                          <a:effectLst/>
                          <a:latin typeface="Arial Cyr"/>
                        </a:rPr>
                        <a:t>3</a:t>
                      </a:r>
                    </a:p>
                  </a:txBody>
                  <a:tcPr marL="8368" marR="8368" marT="836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70C0"/>
                          </a:solidFill>
                          <a:effectLst/>
                          <a:latin typeface="Arial Cyr"/>
                        </a:rPr>
                        <a:t>1</a:t>
                      </a:r>
                    </a:p>
                  </a:txBody>
                  <a:tcPr marL="8368" marR="8368" marT="836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0" i="0" u="none" strike="noStrike">
                        <a:solidFill>
                          <a:srgbClr val="002060"/>
                        </a:solidFill>
                        <a:effectLst/>
                        <a:latin typeface="Arial Cyr"/>
                      </a:endParaRPr>
                    </a:p>
                  </a:txBody>
                  <a:tcPr marL="8368" marR="8368" marT="83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70C0"/>
                          </a:solidFill>
                          <a:effectLst/>
                          <a:latin typeface="Arial Cyr"/>
                        </a:rPr>
                        <a:t>0</a:t>
                      </a:r>
                    </a:p>
                  </a:txBody>
                  <a:tcPr marL="8368" marR="8368" marT="836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70C0"/>
                          </a:solidFill>
                          <a:effectLst/>
                          <a:latin typeface="Arial Cyr"/>
                        </a:rPr>
                        <a:t>46</a:t>
                      </a:r>
                    </a:p>
                  </a:txBody>
                  <a:tcPr marL="8368" marR="8368" marT="836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70C0"/>
                          </a:solidFill>
                          <a:effectLst/>
                          <a:latin typeface="Arial Cyr"/>
                        </a:rPr>
                        <a:t>47</a:t>
                      </a:r>
                    </a:p>
                  </a:txBody>
                  <a:tcPr marL="8368" marR="8368" marT="836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 dirty="0">
                          <a:solidFill>
                            <a:srgbClr val="6F252D"/>
                          </a:solidFill>
                          <a:effectLst/>
                          <a:latin typeface="Arial Cyr"/>
                        </a:rPr>
                        <a:t>146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182325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1" i="0" u="none" strike="noStrike" dirty="0">
                          <a:solidFill>
                            <a:srgbClr val="0070C0"/>
                          </a:solidFill>
                          <a:effectLst/>
                          <a:latin typeface="Arial Cyr"/>
                        </a:rPr>
                        <a:t>БАКЧАРСКИЙ РАЙОН</a:t>
                      </a:r>
                    </a:p>
                  </a:txBody>
                  <a:tcPr marL="8368" marR="8368" marT="836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70C0"/>
                          </a:solidFill>
                          <a:effectLst/>
                          <a:latin typeface="Arial Cyr"/>
                        </a:rPr>
                        <a:t>41</a:t>
                      </a:r>
                    </a:p>
                  </a:txBody>
                  <a:tcPr marL="8368" marR="8368" marT="836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0" i="0" u="none" strike="noStrike">
                        <a:solidFill>
                          <a:srgbClr val="002060"/>
                        </a:solidFill>
                        <a:effectLst/>
                        <a:latin typeface="Arial Cyr"/>
                      </a:endParaRPr>
                    </a:p>
                  </a:txBody>
                  <a:tcPr marL="8368" marR="8368" marT="83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70C0"/>
                          </a:solidFill>
                          <a:effectLst/>
                          <a:latin typeface="Arial Cyr"/>
                        </a:rPr>
                        <a:t>0</a:t>
                      </a:r>
                    </a:p>
                  </a:txBody>
                  <a:tcPr marL="8368" marR="8368" marT="836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70C0"/>
                          </a:solidFill>
                          <a:effectLst/>
                          <a:latin typeface="Arial Cyr"/>
                        </a:rPr>
                        <a:t>0</a:t>
                      </a:r>
                    </a:p>
                  </a:txBody>
                  <a:tcPr marL="8368" marR="8368" marT="836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0" i="0" u="none" strike="noStrike" dirty="0">
                        <a:solidFill>
                          <a:srgbClr val="002060"/>
                        </a:solidFill>
                        <a:effectLst/>
                        <a:latin typeface="Arial Cyr"/>
                      </a:endParaRPr>
                    </a:p>
                  </a:txBody>
                  <a:tcPr marL="8368" marR="8368" marT="83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70C0"/>
                          </a:solidFill>
                          <a:effectLst/>
                          <a:latin typeface="Arial Cyr"/>
                        </a:rPr>
                        <a:t>0</a:t>
                      </a:r>
                    </a:p>
                  </a:txBody>
                  <a:tcPr marL="8368" marR="8368" marT="836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70C0"/>
                          </a:solidFill>
                          <a:effectLst/>
                          <a:latin typeface="Arial Cyr"/>
                        </a:rPr>
                        <a:t>21</a:t>
                      </a:r>
                    </a:p>
                  </a:txBody>
                  <a:tcPr marL="8368" marR="8368" marT="836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70C0"/>
                          </a:solidFill>
                          <a:effectLst/>
                          <a:latin typeface="Arial Cyr"/>
                        </a:rPr>
                        <a:t>12</a:t>
                      </a:r>
                    </a:p>
                  </a:txBody>
                  <a:tcPr marL="8368" marR="8368" marT="836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 dirty="0">
                          <a:solidFill>
                            <a:srgbClr val="6F252D"/>
                          </a:solidFill>
                          <a:effectLst/>
                          <a:latin typeface="Arial Cyr"/>
                        </a:rPr>
                        <a:t>74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182325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1" i="0" u="none" strike="noStrike" dirty="0">
                          <a:solidFill>
                            <a:srgbClr val="0070C0"/>
                          </a:solidFill>
                          <a:effectLst/>
                          <a:latin typeface="Arial Cyr"/>
                        </a:rPr>
                        <a:t>ВЕРХНЕКЕТСКИЙ РАЙОН</a:t>
                      </a:r>
                    </a:p>
                  </a:txBody>
                  <a:tcPr marL="8368" marR="8368" marT="836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70C0"/>
                          </a:solidFill>
                          <a:effectLst/>
                          <a:latin typeface="Arial Cyr"/>
                        </a:rPr>
                        <a:t>27</a:t>
                      </a:r>
                    </a:p>
                  </a:txBody>
                  <a:tcPr marL="8368" marR="8368" marT="836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0" i="0" u="none" strike="noStrike">
                        <a:solidFill>
                          <a:srgbClr val="002060"/>
                        </a:solidFill>
                        <a:effectLst/>
                        <a:latin typeface="Arial Cyr"/>
                      </a:endParaRPr>
                    </a:p>
                  </a:txBody>
                  <a:tcPr marL="8368" marR="8368" marT="83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70C0"/>
                          </a:solidFill>
                          <a:effectLst/>
                          <a:latin typeface="Arial Cyr"/>
                        </a:rPr>
                        <a:t>0</a:t>
                      </a:r>
                    </a:p>
                  </a:txBody>
                  <a:tcPr marL="8368" marR="8368" marT="836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70C0"/>
                          </a:solidFill>
                          <a:effectLst/>
                          <a:latin typeface="Arial Cyr"/>
                        </a:rPr>
                        <a:t>0</a:t>
                      </a:r>
                    </a:p>
                  </a:txBody>
                  <a:tcPr marL="8368" marR="8368" marT="836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0" i="0" u="none" strike="noStrike">
                        <a:solidFill>
                          <a:srgbClr val="002060"/>
                        </a:solidFill>
                        <a:effectLst/>
                        <a:latin typeface="Arial Cyr"/>
                      </a:endParaRPr>
                    </a:p>
                  </a:txBody>
                  <a:tcPr marL="8368" marR="8368" marT="83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70C0"/>
                          </a:solidFill>
                          <a:effectLst/>
                          <a:latin typeface="Arial Cyr"/>
                        </a:rPr>
                        <a:t>0</a:t>
                      </a:r>
                    </a:p>
                  </a:txBody>
                  <a:tcPr marL="8368" marR="8368" marT="836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70C0"/>
                          </a:solidFill>
                          <a:effectLst/>
                          <a:latin typeface="Arial Cyr"/>
                        </a:rPr>
                        <a:t>38</a:t>
                      </a:r>
                    </a:p>
                  </a:txBody>
                  <a:tcPr marL="8368" marR="8368" marT="836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70C0"/>
                          </a:solidFill>
                          <a:effectLst/>
                          <a:latin typeface="Arial Cyr"/>
                        </a:rPr>
                        <a:t>17</a:t>
                      </a:r>
                    </a:p>
                  </a:txBody>
                  <a:tcPr marL="8368" marR="8368" marT="836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 dirty="0">
                          <a:solidFill>
                            <a:srgbClr val="6F252D"/>
                          </a:solidFill>
                          <a:effectLst/>
                          <a:latin typeface="Arial Cyr"/>
                        </a:rPr>
                        <a:t>82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182325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1" i="0" u="none" strike="noStrike" dirty="0">
                          <a:solidFill>
                            <a:srgbClr val="0070C0"/>
                          </a:solidFill>
                          <a:effectLst/>
                          <a:latin typeface="Arial Cyr"/>
                        </a:rPr>
                        <a:t>Г.КЕДРОВЫЙ</a:t>
                      </a:r>
                    </a:p>
                  </a:txBody>
                  <a:tcPr marL="8368" marR="8368" marT="836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70C0"/>
                          </a:solidFill>
                          <a:effectLst/>
                          <a:latin typeface="Arial Cyr"/>
                        </a:rPr>
                        <a:t>7</a:t>
                      </a:r>
                    </a:p>
                  </a:txBody>
                  <a:tcPr marL="8368" marR="8368" marT="836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0" i="0" u="none" strike="noStrike">
                        <a:solidFill>
                          <a:srgbClr val="002060"/>
                        </a:solidFill>
                        <a:effectLst/>
                        <a:latin typeface="Arial Cyr"/>
                      </a:endParaRPr>
                    </a:p>
                  </a:txBody>
                  <a:tcPr marL="8368" marR="8368" marT="83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70C0"/>
                          </a:solidFill>
                          <a:effectLst/>
                          <a:latin typeface="Arial Cyr"/>
                        </a:rPr>
                        <a:t>0</a:t>
                      </a:r>
                    </a:p>
                  </a:txBody>
                  <a:tcPr marL="8368" marR="8368" marT="836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70C0"/>
                          </a:solidFill>
                          <a:effectLst/>
                          <a:latin typeface="Arial Cyr"/>
                        </a:rPr>
                        <a:t>0</a:t>
                      </a:r>
                    </a:p>
                  </a:txBody>
                  <a:tcPr marL="8368" marR="8368" marT="836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0" i="0" u="none" strike="noStrike">
                        <a:solidFill>
                          <a:srgbClr val="002060"/>
                        </a:solidFill>
                        <a:effectLst/>
                        <a:latin typeface="Arial Cyr"/>
                      </a:endParaRPr>
                    </a:p>
                  </a:txBody>
                  <a:tcPr marL="8368" marR="8368" marT="83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70C0"/>
                          </a:solidFill>
                          <a:effectLst/>
                          <a:latin typeface="Arial Cyr"/>
                        </a:rPr>
                        <a:t>0</a:t>
                      </a:r>
                    </a:p>
                  </a:txBody>
                  <a:tcPr marL="8368" marR="8368" marT="836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70C0"/>
                          </a:solidFill>
                          <a:effectLst/>
                          <a:latin typeface="Arial Cyr"/>
                        </a:rPr>
                        <a:t>1</a:t>
                      </a:r>
                    </a:p>
                  </a:txBody>
                  <a:tcPr marL="8368" marR="8368" marT="836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70C0"/>
                          </a:solidFill>
                          <a:effectLst/>
                          <a:latin typeface="Arial Cyr"/>
                        </a:rPr>
                        <a:t>0</a:t>
                      </a:r>
                    </a:p>
                  </a:txBody>
                  <a:tcPr marL="8368" marR="8368" marT="836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>
                          <a:solidFill>
                            <a:srgbClr val="6F252D"/>
                          </a:solidFill>
                          <a:effectLst/>
                          <a:latin typeface="Arial Cyr"/>
                        </a:rPr>
                        <a:t>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182325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1" i="0" u="none" strike="noStrike" dirty="0">
                          <a:solidFill>
                            <a:srgbClr val="0070C0"/>
                          </a:solidFill>
                          <a:effectLst/>
                          <a:latin typeface="Arial Cyr"/>
                        </a:rPr>
                        <a:t>Г.СЕВЕРСК</a:t>
                      </a:r>
                    </a:p>
                  </a:txBody>
                  <a:tcPr marL="8368" marR="8368" marT="836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70C0"/>
                          </a:solidFill>
                          <a:effectLst/>
                          <a:latin typeface="Arial Cyr"/>
                        </a:rPr>
                        <a:t>169</a:t>
                      </a:r>
                    </a:p>
                  </a:txBody>
                  <a:tcPr marL="8368" marR="8368" marT="836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0" i="0" u="none" strike="noStrike">
                        <a:solidFill>
                          <a:srgbClr val="002060"/>
                        </a:solidFill>
                        <a:effectLst/>
                        <a:latin typeface="Arial Cyr"/>
                      </a:endParaRPr>
                    </a:p>
                  </a:txBody>
                  <a:tcPr marL="8368" marR="8368" marT="83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70C0"/>
                          </a:solidFill>
                          <a:effectLst/>
                          <a:latin typeface="Arial Cyr"/>
                        </a:rPr>
                        <a:t>17</a:t>
                      </a:r>
                    </a:p>
                  </a:txBody>
                  <a:tcPr marL="8368" marR="8368" marT="836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70C0"/>
                          </a:solidFill>
                          <a:effectLst/>
                          <a:latin typeface="Arial Cyr"/>
                        </a:rPr>
                        <a:t>6</a:t>
                      </a:r>
                    </a:p>
                  </a:txBody>
                  <a:tcPr marL="8368" marR="8368" marT="836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0" i="0" u="none" strike="noStrike">
                        <a:solidFill>
                          <a:srgbClr val="002060"/>
                        </a:solidFill>
                        <a:effectLst/>
                        <a:latin typeface="Arial Cyr"/>
                      </a:endParaRPr>
                    </a:p>
                  </a:txBody>
                  <a:tcPr marL="8368" marR="8368" marT="83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70C0"/>
                          </a:solidFill>
                          <a:effectLst/>
                          <a:latin typeface="Arial Cyr"/>
                        </a:rPr>
                        <a:t>1</a:t>
                      </a:r>
                    </a:p>
                  </a:txBody>
                  <a:tcPr marL="8368" marR="8368" marT="836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70C0"/>
                          </a:solidFill>
                          <a:effectLst/>
                          <a:latin typeface="Arial Cyr"/>
                        </a:rPr>
                        <a:t>106</a:t>
                      </a:r>
                    </a:p>
                  </a:txBody>
                  <a:tcPr marL="8368" marR="8368" marT="836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70C0"/>
                          </a:solidFill>
                          <a:effectLst/>
                          <a:latin typeface="Arial Cyr"/>
                        </a:rPr>
                        <a:t>115</a:t>
                      </a:r>
                    </a:p>
                  </a:txBody>
                  <a:tcPr marL="8368" marR="8368" marT="836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 dirty="0">
                          <a:solidFill>
                            <a:srgbClr val="6F252D"/>
                          </a:solidFill>
                          <a:effectLst/>
                          <a:latin typeface="Arial Cyr"/>
                        </a:rPr>
                        <a:t>414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182325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1" i="0" u="none" strike="noStrike" dirty="0">
                          <a:solidFill>
                            <a:srgbClr val="0070C0"/>
                          </a:solidFill>
                          <a:effectLst/>
                          <a:latin typeface="Arial Cyr"/>
                        </a:rPr>
                        <a:t>Г.СТРЕЖЕВОЙ</a:t>
                      </a:r>
                    </a:p>
                  </a:txBody>
                  <a:tcPr marL="8368" marR="8368" marT="836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70C0"/>
                          </a:solidFill>
                          <a:effectLst/>
                          <a:latin typeface="Arial Cyr"/>
                        </a:rPr>
                        <a:t>7</a:t>
                      </a:r>
                    </a:p>
                  </a:txBody>
                  <a:tcPr marL="8368" marR="8368" marT="836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0" i="0" u="none" strike="noStrike">
                        <a:solidFill>
                          <a:srgbClr val="002060"/>
                        </a:solidFill>
                        <a:effectLst/>
                        <a:latin typeface="Arial Cyr"/>
                      </a:endParaRPr>
                    </a:p>
                  </a:txBody>
                  <a:tcPr marL="8368" marR="8368" marT="83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70C0"/>
                          </a:solidFill>
                          <a:effectLst/>
                          <a:latin typeface="Arial Cyr"/>
                        </a:rPr>
                        <a:t>1</a:t>
                      </a:r>
                    </a:p>
                  </a:txBody>
                  <a:tcPr marL="8368" marR="8368" marT="836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70C0"/>
                          </a:solidFill>
                          <a:effectLst/>
                          <a:latin typeface="Arial Cyr"/>
                        </a:rPr>
                        <a:t>0</a:t>
                      </a:r>
                    </a:p>
                  </a:txBody>
                  <a:tcPr marL="8368" marR="8368" marT="836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0" i="0" u="none" strike="noStrike">
                        <a:solidFill>
                          <a:srgbClr val="002060"/>
                        </a:solidFill>
                        <a:effectLst/>
                        <a:latin typeface="Arial Cyr"/>
                      </a:endParaRPr>
                    </a:p>
                  </a:txBody>
                  <a:tcPr marL="8368" marR="8368" marT="83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70C0"/>
                          </a:solidFill>
                          <a:effectLst/>
                          <a:latin typeface="Arial Cyr"/>
                        </a:rPr>
                        <a:t>0</a:t>
                      </a:r>
                    </a:p>
                  </a:txBody>
                  <a:tcPr marL="8368" marR="8368" marT="836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70C0"/>
                          </a:solidFill>
                          <a:effectLst/>
                          <a:latin typeface="Arial Cyr"/>
                        </a:rPr>
                        <a:t>3</a:t>
                      </a:r>
                    </a:p>
                  </a:txBody>
                  <a:tcPr marL="8368" marR="8368" marT="836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70C0"/>
                          </a:solidFill>
                          <a:effectLst/>
                          <a:latin typeface="Arial Cyr"/>
                        </a:rPr>
                        <a:t>6</a:t>
                      </a:r>
                    </a:p>
                  </a:txBody>
                  <a:tcPr marL="8368" marR="8368" marT="836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 dirty="0">
                          <a:solidFill>
                            <a:srgbClr val="6F252D"/>
                          </a:solidFill>
                          <a:effectLst/>
                          <a:latin typeface="Arial Cyr"/>
                        </a:rPr>
                        <a:t>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182325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1" i="0" u="none" strike="noStrike" dirty="0">
                          <a:solidFill>
                            <a:srgbClr val="0070C0"/>
                          </a:solidFill>
                          <a:effectLst/>
                          <a:latin typeface="Arial Cyr"/>
                        </a:rPr>
                        <a:t>Г.ТОМСК</a:t>
                      </a:r>
                    </a:p>
                  </a:txBody>
                  <a:tcPr marL="8368" marR="8368" marT="836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70C0"/>
                          </a:solidFill>
                          <a:effectLst/>
                          <a:latin typeface="Arial Cyr"/>
                        </a:rPr>
                        <a:t>892</a:t>
                      </a:r>
                    </a:p>
                  </a:txBody>
                  <a:tcPr marL="8368" marR="8368" marT="836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0" i="0" u="none" strike="noStrike">
                        <a:solidFill>
                          <a:srgbClr val="002060"/>
                        </a:solidFill>
                        <a:effectLst/>
                        <a:latin typeface="Arial Cyr"/>
                      </a:endParaRPr>
                    </a:p>
                  </a:txBody>
                  <a:tcPr marL="8368" marR="8368" marT="83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70C0"/>
                          </a:solidFill>
                          <a:effectLst/>
                          <a:latin typeface="Arial Cyr"/>
                        </a:rPr>
                        <a:t>94</a:t>
                      </a:r>
                    </a:p>
                  </a:txBody>
                  <a:tcPr marL="8368" marR="8368" marT="836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70C0"/>
                          </a:solidFill>
                          <a:effectLst/>
                          <a:latin typeface="Arial Cyr"/>
                        </a:rPr>
                        <a:t>32</a:t>
                      </a:r>
                    </a:p>
                  </a:txBody>
                  <a:tcPr marL="8368" marR="8368" marT="836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0" i="0" u="none" strike="noStrike">
                        <a:solidFill>
                          <a:srgbClr val="002060"/>
                        </a:solidFill>
                        <a:effectLst/>
                        <a:latin typeface="Arial Cyr"/>
                      </a:endParaRPr>
                    </a:p>
                  </a:txBody>
                  <a:tcPr marL="8368" marR="8368" marT="83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70C0"/>
                          </a:solidFill>
                          <a:effectLst/>
                          <a:latin typeface="Arial Cyr"/>
                        </a:rPr>
                        <a:t>10</a:t>
                      </a:r>
                    </a:p>
                  </a:txBody>
                  <a:tcPr marL="8368" marR="8368" marT="836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70C0"/>
                          </a:solidFill>
                          <a:effectLst/>
                          <a:latin typeface="Arial Cyr"/>
                        </a:rPr>
                        <a:t>483</a:t>
                      </a:r>
                    </a:p>
                  </a:txBody>
                  <a:tcPr marL="8368" marR="8368" marT="836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70C0"/>
                          </a:solidFill>
                          <a:effectLst/>
                          <a:latin typeface="Arial Cyr"/>
                        </a:rPr>
                        <a:t>447</a:t>
                      </a:r>
                    </a:p>
                  </a:txBody>
                  <a:tcPr marL="8368" marR="8368" marT="836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 dirty="0">
                          <a:solidFill>
                            <a:srgbClr val="6F252D"/>
                          </a:solidFill>
                          <a:effectLst/>
                          <a:latin typeface="Arial Cyr"/>
                        </a:rPr>
                        <a:t>1958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182325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1" i="0" u="none" strike="noStrike" dirty="0">
                          <a:solidFill>
                            <a:srgbClr val="0070C0"/>
                          </a:solidFill>
                          <a:effectLst/>
                          <a:latin typeface="Arial Cyr"/>
                        </a:rPr>
                        <a:t>ЗЫРЯНСКИЙ РАЙОН</a:t>
                      </a:r>
                    </a:p>
                  </a:txBody>
                  <a:tcPr marL="8368" marR="8368" marT="836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70C0"/>
                          </a:solidFill>
                          <a:effectLst/>
                          <a:latin typeface="Arial Cyr"/>
                        </a:rPr>
                        <a:t>25</a:t>
                      </a:r>
                    </a:p>
                  </a:txBody>
                  <a:tcPr marL="8368" marR="8368" marT="836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0" i="0" u="none" strike="noStrike">
                        <a:solidFill>
                          <a:srgbClr val="002060"/>
                        </a:solidFill>
                        <a:effectLst/>
                        <a:latin typeface="Arial Cyr"/>
                      </a:endParaRPr>
                    </a:p>
                  </a:txBody>
                  <a:tcPr marL="8368" marR="8368" marT="83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70C0"/>
                          </a:solidFill>
                          <a:effectLst/>
                          <a:latin typeface="Arial Cyr"/>
                        </a:rPr>
                        <a:t>0</a:t>
                      </a:r>
                    </a:p>
                  </a:txBody>
                  <a:tcPr marL="8368" marR="8368" marT="836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70C0"/>
                          </a:solidFill>
                          <a:effectLst/>
                          <a:latin typeface="Arial Cyr"/>
                        </a:rPr>
                        <a:t>0</a:t>
                      </a:r>
                    </a:p>
                  </a:txBody>
                  <a:tcPr marL="8368" marR="8368" marT="836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0" i="0" u="none" strike="noStrike">
                        <a:solidFill>
                          <a:srgbClr val="002060"/>
                        </a:solidFill>
                        <a:effectLst/>
                        <a:latin typeface="Arial Cyr"/>
                      </a:endParaRPr>
                    </a:p>
                  </a:txBody>
                  <a:tcPr marL="8368" marR="8368" marT="83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70C0"/>
                          </a:solidFill>
                          <a:effectLst/>
                          <a:latin typeface="Arial Cyr"/>
                        </a:rPr>
                        <a:t>0</a:t>
                      </a:r>
                    </a:p>
                  </a:txBody>
                  <a:tcPr marL="8368" marR="8368" marT="836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70C0"/>
                          </a:solidFill>
                          <a:effectLst/>
                          <a:latin typeface="Arial Cyr"/>
                        </a:rPr>
                        <a:t>25</a:t>
                      </a:r>
                    </a:p>
                  </a:txBody>
                  <a:tcPr marL="8368" marR="8368" marT="836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70C0"/>
                          </a:solidFill>
                          <a:effectLst/>
                          <a:latin typeface="Arial Cyr"/>
                        </a:rPr>
                        <a:t>13</a:t>
                      </a:r>
                    </a:p>
                  </a:txBody>
                  <a:tcPr marL="8368" marR="8368" marT="836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 dirty="0">
                          <a:solidFill>
                            <a:srgbClr val="6F252D"/>
                          </a:solidFill>
                          <a:effectLst/>
                          <a:latin typeface="Arial Cyr"/>
                        </a:rPr>
                        <a:t>63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182325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1" i="0" u="none" strike="noStrike" dirty="0">
                          <a:solidFill>
                            <a:srgbClr val="0070C0"/>
                          </a:solidFill>
                          <a:effectLst/>
                          <a:latin typeface="Arial Cyr"/>
                        </a:rPr>
                        <a:t>КАРГАСОКСКИЙ РАЙОН</a:t>
                      </a:r>
                    </a:p>
                  </a:txBody>
                  <a:tcPr marL="8368" marR="8368" marT="836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70C0"/>
                          </a:solidFill>
                          <a:effectLst/>
                          <a:latin typeface="Arial Cyr"/>
                        </a:rPr>
                        <a:t>41</a:t>
                      </a:r>
                    </a:p>
                  </a:txBody>
                  <a:tcPr marL="8368" marR="8368" marT="836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0" i="0" u="none" strike="noStrike">
                        <a:solidFill>
                          <a:srgbClr val="002060"/>
                        </a:solidFill>
                        <a:effectLst/>
                        <a:latin typeface="Arial Cyr"/>
                      </a:endParaRPr>
                    </a:p>
                  </a:txBody>
                  <a:tcPr marL="8368" marR="8368" marT="83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70C0"/>
                          </a:solidFill>
                          <a:effectLst/>
                          <a:latin typeface="Arial Cyr"/>
                        </a:rPr>
                        <a:t>4</a:t>
                      </a:r>
                    </a:p>
                  </a:txBody>
                  <a:tcPr marL="8368" marR="8368" marT="836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70C0"/>
                          </a:solidFill>
                          <a:effectLst/>
                          <a:latin typeface="Arial Cyr"/>
                        </a:rPr>
                        <a:t>0</a:t>
                      </a:r>
                    </a:p>
                  </a:txBody>
                  <a:tcPr marL="8368" marR="8368" marT="836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0" i="0" u="none" strike="noStrike">
                        <a:solidFill>
                          <a:srgbClr val="002060"/>
                        </a:solidFill>
                        <a:effectLst/>
                        <a:latin typeface="Arial Cyr"/>
                      </a:endParaRPr>
                    </a:p>
                  </a:txBody>
                  <a:tcPr marL="8368" marR="8368" marT="83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70C0"/>
                          </a:solidFill>
                          <a:effectLst/>
                          <a:latin typeface="Arial Cyr"/>
                        </a:rPr>
                        <a:t>0</a:t>
                      </a:r>
                    </a:p>
                  </a:txBody>
                  <a:tcPr marL="8368" marR="8368" marT="836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70C0"/>
                          </a:solidFill>
                          <a:effectLst/>
                          <a:latin typeface="Arial Cyr"/>
                        </a:rPr>
                        <a:t>24</a:t>
                      </a:r>
                    </a:p>
                  </a:txBody>
                  <a:tcPr marL="8368" marR="8368" marT="836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70C0"/>
                          </a:solidFill>
                          <a:effectLst/>
                          <a:latin typeface="Arial Cyr"/>
                        </a:rPr>
                        <a:t>49</a:t>
                      </a:r>
                    </a:p>
                  </a:txBody>
                  <a:tcPr marL="8368" marR="8368" marT="836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 dirty="0">
                          <a:solidFill>
                            <a:srgbClr val="6F252D"/>
                          </a:solidFill>
                          <a:effectLst/>
                          <a:latin typeface="Arial Cyr"/>
                        </a:rPr>
                        <a:t>118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  <a:tr h="182325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1" i="0" u="none" strike="noStrike" dirty="0">
                          <a:solidFill>
                            <a:srgbClr val="0070C0"/>
                          </a:solidFill>
                          <a:effectLst/>
                          <a:latin typeface="Arial Cyr"/>
                        </a:rPr>
                        <a:t>КОЖЕВНИКОВСКИЙ РАЙОН</a:t>
                      </a:r>
                    </a:p>
                  </a:txBody>
                  <a:tcPr marL="8368" marR="8368" marT="836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70C0"/>
                          </a:solidFill>
                          <a:effectLst/>
                          <a:latin typeface="Arial Cyr"/>
                        </a:rPr>
                        <a:t>24</a:t>
                      </a:r>
                    </a:p>
                  </a:txBody>
                  <a:tcPr marL="8368" marR="8368" marT="836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0" i="0" u="none" strike="noStrike">
                        <a:solidFill>
                          <a:srgbClr val="002060"/>
                        </a:solidFill>
                        <a:effectLst/>
                        <a:latin typeface="Arial Cyr"/>
                      </a:endParaRPr>
                    </a:p>
                  </a:txBody>
                  <a:tcPr marL="8368" marR="8368" marT="83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70C0"/>
                          </a:solidFill>
                          <a:effectLst/>
                          <a:latin typeface="Arial Cyr"/>
                        </a:rPr>
                        <a:t>0</a:t>
                      </a:r>
                    </a:p>
                  </a:txBody>
                  <a:tcPr marL="8368" marR="8368" marT="836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70C0"/>
                          </a:solidFill>
                          <a:effectLst/>
                          <a:latin typeface="Arial Cyr"/>
                        </a:rPr>
                        <a:t>1</a:t>
                      </a:r>
                    </a:p>
                  </a:txBody>
                  <a:tcPr marL="8368" marR="8368" marT="836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0" i="0" u="none" strike="noStrike">
                        <a:solidFill>
                          <a:srgbClr val="002060"/>
                        </a:solidFill>
                        <a:effectLst/>
                        <a:latin typeface="Arial Cyr"/>
                      </a:endParaRPr>
                    </a:p>
                  </a:txBody>
                  <a:tcPr marL="8368" marR="8368" marT="83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70C0"/>
                          </a:solidFill>
                          <a:effectLst/>
                          <a:latin typeface="Arial Cyr"/>
                        </a:rPr>
                        <a:t>0</a:t>
                      </a:r>
                    </a:p>
                  </a:txBody>
                  <a:tcPr marL="8368" marR="8368" marT="836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70C0"/>
                          </a:solidFill>
                          <a:effectLst/>
                          <a:latin typeface="Arial Cyr"/>
                        </a:rPr>
                        <a:t>16</a:t>
                      </a:r>
                    </a:p>
                  </a:txBody>
                  <a:tcPr marL="8368" marR="8368" marT="836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70C0"/>
                          </a:solidFill>
                          <a:effectLst/>
                          <a:latin typeface="Arial Cyr"/>
                        </a:rPr>
                        <a:t>17</a:t>
                      </a:r>
                    </a:p>
                  </a:txBody>
                  <a:tcPr marL="8368" marR="8368" marT="836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 dirty="0">
                          <a:solidFill>
                            <a:srgbClr val="6F252D"/>
                          </a:solidFill>
                          <a:effectLst/>
                          <a:latin typeface="Arial Cyr"/>
                        </a:rPr>
                        <a:t>58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14"/>
                  </a:ext>
                </a:extLst>
              </a:tr>
              <a:tr h="182325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1" i="0" u="none" strike="noStrike">
                          <a:solidFill>
                            <a:srgbClr val="0070C0"/>
                          </a:solidFill>
                          <a:effectLst/>
                          <a:latin typeface="Arial Cyr"/>
                        </a:rPr>
                        <a:t>КОЛПАШЕВСКИЙ РАЙОН</a:t>
                      </a:r>
                    </a:p>
                  </a:txBody>
                  <a:tcPr marL="8368" marR="8368" marT="836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70C0"/>
                          </a:solidFill>
                          <a:effectLst/>
                          <a:latin typeface="Arial Cyr"/>
                        </a:rPr>
                        <a:t>58</a:t>
                      </a:r>
                    </a:p>
                  </a:txBody>
                  <a:tcPr marL="8368" marR="8368" marT="836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0" i="0" u="none" strike="noStrike">
                        <a:solidFill>
                          <a:srgbClr val="002060"/>
                        </a:solidFill>
                        <a:effectLst/>
                        <a:latin typeface="Arial Cyr"/>
                      </a:endParaRPr>
                    </a:p>
                  </a:txBody>
                  <a:tcPr marL="8368" marR="8368" marT="83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70C0"/>
                          </a:solidFill>
                          <a:effectLst/>
                          <a:latin typeface="Arial Cyr"/>
                        </a:rPr>
                        <a:t>9</a:t>
                      </a:r>
                    </a:p>
                  </a:txBody>
                  <a:tcPr marL="8368" marR="8368" marT="836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70C0"/>
                          </a:solidFill>
                          <a:effectLst/>
                          <a:latin typeface="Arial Cyr"/>
                        </a:rPr>
                        <a:t>1</a:t>
                      </a:r>
                    </a:p>
                  </a:txBody>
                  <a:tcPr marL="8368" marR="8368" marT="836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0" i="0" u="none" strike="noStrike">
                        <a:solidFill>
                          <a:srgbClr val="002060"/>
                        </a:solidFill>
                        <a:effectLst/>
                        <a:latin typeface="Arial Cyr"/>
                      </a:endParaRPr>
                    </a:p>
                  </a:txBody>
                  <a:tcPr marL="8368" marR="8368" marT="83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70C0"/>
                          </a:solidFill>
                          <a:effectLst/>
                          <a:latin typeface="Arial Cyr"/>
                        </a:rPr>
                        <a:t>0</a:t>
                      </a:r>
                    </a:p>
                  </a:txBody>
                  <a:tcPr marL="8368" marR="8368" marT="836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70C0"/>
                          </a:solidFill>
                          <a:effectLst/>
                          <a:latin typeface="Arial Cyr"/>
                        </a:rPr>
                        <a:t>41</a:t>
                      </a:r>
                    </a:p>
                  </a:txBody>
                  <a:tcPr marL="8368" marR="8368" marT="836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70C0"/>
                          </a:solidFill>
                          <a:effectLst/>
                          <a:latin typeface="Arial Cyr"/>
                        </a:rPr>
                        <a:t>63</a:t>
                      </a:r>
                    </a:p>
                  </a:txBody>
                  <a:tcPr marL="8368" marR="8368" marT="836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 dirty="0">
                          <a:solidFill>
                            <a:srgbClr val="6F252D"/>
                          </a:solidFill>
                          <a:effectLst/>
                          <a:latin typeface="Arial Cyr"/>
                        </a:rPr>
                        <a:t>172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15"/>
                  </a:ext>
                </a:extLst>
              </a:tr>
              <a:tr h="182325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1" i="0" u="none" strike="noStrike" dirty="0">
                          <a:solidFill>
                            <a:srgbClr val="0070C0"/>
                          </a:solidFill>
                          <a:effectLst/>
                          <a:latin typeface="Arial Cyr"/>
                        </a:rPr>
                        <a:t>КРИВОШЕИНСКИЙ РАЙОН</a:t>
                      </a:r>
                    </a:p>
                  </a:txBody>
                  <a:tcPr marL="8368" marR="8368" marT="836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70C0"/>
                          </a:solidFill>
                          <a:effectLst/>
                          <a:latin typeface="Arial Cyr"/>
                        </a:rPr>
                        <a:t>21</a:t>
                      </a:r>
                    </a:p>
                  </a:txBody>
                  <a:tcPr marL="8368" marR="8368" marT="836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0" i="0" u="none" strike="noStrike">
                        <a:solidFill>
                          <a:srgbClr val="002060"/>
                        </a:solidFill>
                        <a:effectLst/>
                        <a:latin typeface="Arial Cyr"/>
                      </a:endParaRPr>
                    </a:p>
                  </a:txBody>
                  <a:tcPr marL="8368" marR="8368" marT="83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70C0"/>
                          </a:solidFill>
                          <a:effectLst/>
                          <a:latin typeface="Arial Cyr"/>
                        </a:rPr>
                        <a:t>2</a:t>
                      </a:r>
                    </a:p>
                  </a:txBody>
                  <a:tcPr marL="8368" marR="8368" marT="836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70C0"/>
                          </a:solidFill>
                          <a:effectLst/>
                          <a:latin typeface="Arial Cyr"/>
                        </a:rPr>
                        <a:t>0</a:t>
                      </a:r>
                    </a:p>
                  </a:txBody>
                  <a:tcPr marL="8368" marR="8368" marT="836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0" i="0" u="none" strike="noStrike">
                        <a:solidFill>
                          <a:srgbClr val="002060"/>
                        </a:solidFill>
                        <a:effectLst/>
                        <a:latin typeface="Arial Cyr"/>
                      </a:endParaRPr>
                    </a:p>
                  </a:txBody>
                  <a:tcPr marL="8368" marR="8368" marT="83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70C0"/>
                          </a:solidFill>
                          <a:effectLst/>
                          <a:latin typeface="Arial Cyr"/>
                        </a:rPr>
                        <a:t>0</a:t>
                      </a:r>
                    </a:p>
                  </a:txBody>
                  <a:tcPr marL="8368" marR="8368" marT="836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70C0"/>
                          </a:solidFill>
                          <a:effectLst/>
                          <a:latin typeface="Arial Cyr"/>
                        </a:rPr>
                        <a:t>22</a:t>
                      </a:r>
                    </a:p>
                  </a:txBody>
                  <a:tcPr marL="8368" marR="8368" marT="836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70C0"/>
                          </a:solidFill>
                          <a:effectLst/>
                          <a:latin typeface="Arial Cyr"/>
                        </a:rPr>
                        <a:t>11</a:t>
                      </a:r>
                    </a:p>
                  </a:txBody>
                  <a:tcPr marL="8368" marR="8368" marT="836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 dirty="0">
                          <a:solidFill>
                            <a:srgbClr val="6F252D"/>
                          </a:solidFill>
                          <a:effectLst/>
                          <a:latin typeface="Arial Cyr"/>
                        </a:rPr>
                        <a:t>56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16"/>
                  </a:ext>
                </a:extLst>
              </a:tr>
              <a:tr h="182325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1" i="0" u="none" strike="noStrike">
                          <a:solidFill>
                            <a:srgbClr val="0070C0"/>
                          </a:solidFill>
                          <a:effectLst/>
                          <a:latin typeface="Arial Cyr"/>
                        </a:rPr>
                        <a:t>МОЛЧАНОВСКИЙ РАЙОН</a:t>
                      </a:r>
                    </a:p>
                  </a:txBody>
                  <a:tcPr marL="8368" marR="8368" marT="836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70C0"/>
                          </a:solidFill>
                          <a:effectLst/>
                          <a:latin typeface="Arial Cyr"/>
                        </a:rPr>
                        <a:t>23</a:t>
                      </a:r>
                    </a:p>
                  </a:txBody>
                  <a:tcPr marL="8368" marR="8368" marT="836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0" i="0" u="none" strike="noStrike">
                        <a:solidFill>
                          <a:srgbClr val="002060"/>
                        </a:solidFill>
                        <a:effectLst/>
                        <a:latin typeface="Arial Cyr"/>
                      </a:endParaRPr>
                    </a:p>
                  </a:txBody>
                  <a:tcPr marL="8368" marR="8368" marT="83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70C0"/>
                          </a:solidFill>
                          <a:effectLst/>
                          <a:latin typeface="Arial Cyr"/>
                        </a:rPr>
                        <a:t>2</a:t>
                      </a:r>
                    </a:p>
                  </a:txBody>
                  <a:tcPr marL="8368" marR="8368" marT="836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70C0"/>
                          </a:solidFill>
                          <a:effectLst/>
                          <a:latin typeface="Arial Cyr"/>
                        </a:rPr>
                        <a:t>0</a:t>
                      </a:r>
                    </a:p>
                  </a:txBody>
                  <a:tcPr marL="8368" marR="8368" marT="836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0" i="0" u="none" strike="noStrike">
                        <a:solidFill>
                          <a:srgbClr val="002060"/>
                        </a:solidFill>
                        <a:effectLst/>
                        <a:latin typeface="Arial Cyr"/>
                      </a:endParaRPr>
                    </a:p>
                  </a:txBody>
                  <a:tcPr marL="8368" marR="8368" marT="83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70C0"/>
                          </a:solidFill>
                          <a:effectLst/>
                          <a:latin typeface="Arial Cyr"/>
                        </a:rPr>
                        <a:t>0</a:t>
                      </a:r>
                    </a:p>
                  </a:txBody>
                  <a:tcPr marL="8368" marR="8368" marT="836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70C0"/>
                          </a:solidFill>
                          <a:effectLst/>
                          <a:latin typeface="Arial Cyr"/>
                        </a:rPr>
                        <a:t>37</a:t>
                      </a:r>
                    </a:p>
                  </a:txBody>
                  <a:tcPr marL="8368" marR="8368" marT="836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70C0"/>
                          </a:solidFill>
                          <a:effectLst/>
                          <a:latin typeface="Arial Cyr"/>
                        </a:rPr>
                        <a:t>18</a:t>
                      </a:r>
                    </a:p>
                  </a:txBody>
                  <a:tcPr marL="8368" marR="8368" marT="836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 dirty="0">
                          <a:solidFill>
                            <a:srgbClr val="6F252D"/>
                          </a:solidFill>
                          <a:effectLst/>
                          <a:latin typeface="Arial Cyr"/>
                        </a:rPr>
                        <a:t>80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17"/>
                  </a:ext>
                </a:extLst>
              </a:tr>
              <a:tr h="182325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1" i="0" u="none" strike="noStrike" dirty="0">
                          <a:solidFill>
                            <a:srgbClr val="0070C0"/>
                          </a:solidFill>
                          <a:effectLst/>
                          <a:latin typeface="Arial Cyr"/>
                        </a:rPr>
                        <a:t>ПАРАБЕЛЬСКИЙ РАЙОН</a:t>
                      </a:r>
                    </a:p>
                  </a:txBody>
                  <a:tcPr marL="8368" marR="8368" marT="836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70C0"/>
                          </a:solidFill>
                          <a:effectLst/>
                          <a:latin typeface="Arial Cyr"/>
                        </a:rPr>
                        <a:t>23</a:t>
                      </a:r>
                    </a:p>
                  </a:txBody>
                  <a:tcPr marL="8368" marR="8368" marT="836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0" i="0" u="none" strike="noStrike">
                        <a:solidFill>
                          <a:srgbClr val="002060"/>
                        </a:solidFill>
                        <a:effectLst/>
                        <a:latin typeface="Arial Cyr"/>
                      </a:endParaRPr>
                    </a:p>
                  </a:txBody>
                  <a:tcPr marL="8368" marR="8368" marT="83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70C0"/>
                          </a:solidFill>
                          <a:effectLst/>
                          <a:latin typeface="Arial Cyr"/>
                        </a:rPr>
                        <a:t>3</a:t>
                      </a:r>
                    </a:p>
                  </a:txBody>
                  <a:tcPr marL="8368" marR="8368" marT="836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70C0"/>
                          </a:solidFill>
                          <a:effectLst/>
                          <a:latin typeface="Arial Cyr"/>
                        </a:rPr>
                        <a:t>1</a:t>
                      </a:r>
                    </a:p>
                  </a:txBody>
                  <a:tcPr marL="8368" marR="8368" marT="836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0" i="0" u="none" strike="noStrike">
                        <a:solidFill>
                          <a:srgbClr val="002060"/>
                        </a:solidFill>
                        <a:effectLst/>
                        <a:latin typeface="Arial Cyr"/>
                      </a:endParaRPr>
                    </a:p>
                  </a:txBody>
                  <a:tcPr marL="8368" marR="8368" marT="83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70C0"/>
                          </a:solidFill>
                          <a:effectLst/>
                          <a:latin typeface="Arial Cyr"/>
                        </a:rPr>
                        <a:t>0</a:t>
                      </a:r>
                    </a:p>
                  </a:txBody>
                  <a:tcPr marL="8368" marR="8368" marT="836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70C0"/>
                          </a:solidFill>
                          <a:effectLst/>
                          <a:latin typeface="Arial Cyr"/>
                        </a:rPr>
                        <a:t>15</a:t>
                      </a:r>
                    </a:p>
                  </a:txBody>
                  <a:tcPr marL="8368" marR="8368" marT="836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70C0"/>
                          </a:solidFill>
                          <a:effectLst/>
                          <a:latin typeface="Arial Cyr"/>
                        </a:rPr>
                        <a:t>17</a:t>
                      </a:r>
                    </a:p>
                  </a:txBody>
                  <a:tcPr marL="8368" marR="8368" marT="836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 dirty="0">
                          <a:solidFill>
                            <a:srgbClr val="6F252D"/>
                          </a:solidFill>
                          <a:effectLst/>
                          <a:latin typeface="Arial Cyr"/>
                        </a:rPr>
                        <a:t>59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18"/>
                  </a:ext>
                </a:extLst>
              </a:tr>
              <a:tr h="182325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1" i="0" u="none" strike="noStrike">
                          <a:solidFill>
                            <a:srgbClr val="0070C0"/>
                          </a:solidFill>
                          <a:effectLst/>
                          <a:latin typeface="Arial Cyr"/>
                        </a:rPr>
                        <a:t>ПЕРВОМАЙСКИЙ РАЙОН</a:t>
                      </a:r>
                    </a:p>
                  </a:txBody>
                  <a:tcPr marL="8368" marR="8368" marT="836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70C0"/>
                          </a:solidFill>
                          <a:effectLst/>
                          <a:latin typeface="Arial Cyr"/>
                        </a:rPr>
                        <a:t>32</a:t>
                      </a:r>
                    </a:p>
                  </a:txBody>
                  <a:tcPr marL="8368" marR="8368" marT="836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0" i="0" u="none" strike="noStrike">
                        <a:solidFill>
                          <a:srgbClr val="002060"/>
                        </a:solidFill>
                        <a:effectLst/>
                        <a:latin typeface="Arial Cyr"/>
                      </a:endParaRPr>
                    </a:p>
                  </a:txBody>
                  <a:tcPr marL="8368" marR="8368" marT="83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70C0"/>
                          </a:solidFill>
                          <a:effectLst/>
                          <a:latin typeface="Arial Cyr"/>
                        </a:rPr>
                        <a:t>1</a:t>
                      </a:r>
                    </a:p>
                  </a:txBody>
                  <a:tcPr marL="8368" marR="8368" marT="836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70C0"/>
                          </a:solidFill>
                          <a:effectLst/>
                          <a:latin typeface="Arial Cyr"/>
                        </a:rPr>
                        <a:t>1</a:t>
                      </a:r>
                    </a:p>
                  </a:txBody>
                  <a:tcPr marL="8368" marR="8368" marT="836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0" i="0" u="none" strike="noStrike">
                        <a:solidFill>
                          <a:srgbClr val="002060"/>
                        </a:solidFill>
                        <a:effectLst/>
                        <a:latin typeface="Arial Cyr"/>
                      </a:endParaRPr>
                    </a:p>
                  </a:txBody>
                  <a:tcPr marL="8368" marR="8368" marT="83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70C0"/>
                          </a:solidFill>
                          <a:effectLst/>
                          <a:latin typeface="Arial Cyr"/>
                        </a:rPr>
                        <a:t>0</a:t>
                      </a:r>
                    </a:p>
                  </a:txBody>
                  <a:tcPr marL="8368" marR="8368" marT="836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70C0"/>
                          </a:solidFill>
                          <a:effectLst/>
                          <a:latin typeface="Arial Cyr"/>
                        </a:rPr>
                        <a:t>25</a:t>
                      </a:r>
                    </a:p>
                  </a:txBody>
                  <a:tcPr marL="8368" marR="8368" marT="836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70C0"/>
                          </a:solidFill>
                          <a:effectLst/>
                          <a:latin typeface="Arial Cyr"/>
                        </a:rPr>
                        <a:t>14</a:t>
                      </a:r>
                    </a:p>
                  </a:txBody>
                  <a:tcPr marL="8368" marR="8368" marT="836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 dirty="0">
                          <a:solidFill>
                            <a:srgbClr val="6F252D"/>
                          </a:solidFill>
                          <a:effectLst/>
                          <a:latin typeface="Arial Cyr"/>
                        </a:rPr>
                        <a:t>73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19"/>
                  </a:ext>
                </a:extLst>
              </a:tr>
              <a:tr h="182325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1" i="0" u="none" strike="noStrike" dirty="0">
                          <a:solidFill>
                            <a:srgbClr val="0070C0"/>
                          </a:solidFill>
                          <a:effectLst/>
                          <a:latin typeface="Arial Cyr"/>
                        </a:rPr>
                        <a:t>ТЕГУЛЬДЕТСКИЙ РАЙОН</a:t>
                      </a:r>
                    </a:p>
                  </a:txBody>
                  <a:tcPr marL="8368" marR="8368" marT="836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70C0"/>
                          </a:solidFill>
                          <a:effectLst/>
                          <a:latin typeface="Arial Cyr"/>
                        </a:rPr>
                        <a:t>10</a:t>
                      </a:r>
                    </a:p>
                  </a:txBody>
                  <a:tcPr marL="8368" marR="8368" marT="836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0" i="0" u="none" strike="noStrike">
                        <a:solidFill>
                          <a:srgbClr val="002060"/>
                        </a:solidFill>
                        <a:effectLst/>
                        <a:latin typeface="Arial Cyr"/>
                      </a:endParaRPr>
                    </a:p>
                  </a:txBody>
                  <a:tcPr marL="8368" marR="8368" marT="83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70C0"/>
                          </a:solidFill>
                          <a:effectLst/>
                          <a:latin typeface="Arial Cyr"/>
                        </a:rPr>
                        <a:t>0</a:t>
                      </a:r>
                    </a:p>
                  </a:txBody>
                  <a:tcPr marL="8368" marR="8368" marT="836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70C0"/>
                          </a:solidFill>
                          <a:effectLst/>
                          <a:latin typeface="Arial Cyr"/>
                        </a:rPr>
                        <a:t>0</a:t>
                      </a:r>
                    </a:p>
                  </a:txBody>
                  <a:tcPr marL="8368" marR="8368" marT="836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0" i="0" u="none" strike="noStrike">
                        <a:solidFill>
                          <a:srgbClr val="002060"/>
                        </a:solidFill>
                        <a:effectLst/>
                        <a:latin typeface="Arial Cyr"/>
                      </a:endParaRPr>
                    </a:p>
                  </a:txBody>
                  <a:tcPr marL="8368" marR="8368" marT="83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70C0"/>
                          </a:solidFill>
                          <a:effectLst/>
                          <a:latin typeface="Arial Cyr"/>
                        </a:rPr>
                        <a:t>0</a:t>
                      </a:r>
                    </a:p>
                  </a:txBody>
                  <a:tcPr marL="8368" marR="8368" marT="836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70C0"/>
                          </a:solidFill>
                          <a:effectLst/>
                          <a:latin typeface="Arial Cyr"/>
                        </a:rPr>
                        <a:t>16</a:t>
                      </a:r>
                    </a:p>
                  </a:txBody>
                  <a:tcPr marL="8368" marR="8368" marT="836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70C0"/>
                          </a:solidFill>
                          <a:effectLst/>
                          <a:latin typeface="Arial Cyr"/>
                        </a:rPr>
                        <a:t>7</a:t>
                      </a:r>
                    </a:p>
                  </a:txBody>
                  <a:tcPr marL="8368" marR="8368" marT="836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 dirty="0">
                          <a:solidFill>
                            <a:srgbClr val="6F252D"/>
                          </a:solidFill>
                          <a:effectLst/>
                          <a:latin typeface="Arial Cyr"/>
                        </a:rPr>
                        <a:t>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20"/>
                  </a:ext>
                </a:extLst>
              </a:tr>
              <a:tr h="182325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1" i="0" u="none" strike="noStrike" dirty="0">
                          <a:solidFill>
                            <a:srgbClr val="0070C0"/>
                          </a:solidFill>
                          <a:effectLst/>
                          <a:latin typeface="Arial Cyr"/>
                        </a:rPr>
                        <a:t>ТОМСКИЙ РАЙОН</a:t>
                      </a:r>
                    </a:p>
                  </a:txBody>
                  <a:tcPr marL="8368" marR="8368" marT="836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70C0"/>
                          </a:solidFill>
                          <a:effectLst/>
                          <a:latin typeface="Arial Cyr"/>
                        </a:rPr>
                        <a:t>118</a:t>
                      </a:r>
                    </a:p>
                  </a:txBody>
                  <a:tcPr marL="8368" marR="8368" marT="836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0" i="0" u="none" strike="noStrike">
                        <a:solidFill>
                          <a:srgbClr val="002060"/>
                        </a:solidFill>
                        <a:effectLst/>
                        <a:latin typeface="Arial Cyr"/>
                      </a:endParaRPr>
                    </a:p>
                  </a:txBody>
                  <a:tcPr marL="8368" marR="8368" marT="83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70C0"/>
                          </a:solidFill>
                          <a:effectLst/>
                          <a:latin typeface="Arial Cyr"/>
                        </a:rPr>
                        <a:t>10</a:t>
                      </a:r>
                    </a:p>
                  </a:txBody>
                  <a:tcPr marL="8368" marR="8368" marT="836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70C0"/>
                          </a:solidFill>
                          <a:effectLst/>
                          <a:latin typeface="Arial Cyr"/>
                        </a:rPr>
                        <a:t>5</a:t>
                      </a:r>
                    </a:p>
                  </a:txBody>
                  <a:tcPr marL="8368" marR="8368" marT="836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0" i="0" u="none" strike="noStrike">
                        <a:solidFill>
                          <a:srgbClr val="002060"/>
                        </a:solidFill>
                        <a:effectLst/>
                        <a:latin typeface="Arial Cyr"/>
                      </a:endParaRPr>
                    </a:p>
                  </a:txBody>
                  <a:tcPr marL="8368" marR="8368" marT="83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70C0"/>
                          </a:solidFill>
                          <a:effectLst/>
                          <a:latin typeface="Arial Cyr"/>
                        </a:rPr>
                        <a:t>1</a:t>
                      </a:r>
                    </a:p>
                  </a:txBody>
                  <a:tcPr marL="8368" marR="8368" marT="836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70C0"/>
                          </a:solidFill>
                          <a:effectLst/>
                          <a:latin typeface="Arial Cyr"/>
                        </a:rPr>
                        <a:t>118</a:t>
                      </a:r>
                    </a:p>
                  </a:txBody>
                  <a:tcPr marL="8368" marR="8368" marT="836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70C0"/>
                          </a:solidFill>
                          <a:effectLst/>
                          <a:latin typeface="Arial Cyr"/>
                        </a:rPr>
                        <a:t>82</a:t>
                      </a:r>
                    </a:p>
                  </a:txBody>
                  <a:tcPr marL="8368" marR="8368" marT="836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 dirty="0">
                          <a:solidFill>
                            <a:srgbClr val="6F252D"/>
                          </a:solidFill>
                          <a:effectLst/>
                          <a:latin typeface="Arial Cyr"/>
                        </a:rPr>
                        <a:t>334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21"/>
                  </a:ext>
                </a:extLst>
              </a:tr>
              <a:tr h="182325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1" i="0" u="none" strike="noStrike">
                          <a:solidFill>
                            <a:srgbClr val="0070C0"/>
                          </a:solidFill>
                          <a:effectLst/>
                          <a:latin typeface="Arial Cyr"/>
                        </a:rPr>
                        <a:t>ЧАИНСКИЙ РАЙОН</a:t>
                      </a:r>
                    </a:p>
                  </a:txBody>
                  <a:tcPr marL="8368" marR="8368" marT="836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70C0"/>
                          </a:solidFill>
                          <a:effectLst/>
                          <a:latin typeface="Arial Cyr"/>
                        </a:rPr>
                        <a:t>11</a:t>
                      </a:r>
                    </a:p>
                  </a:txBody>
                  <a:tcPr marL="8368" marR="8368" marT="836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0" i="0" u="none" strike="noStrike">
                        <a:solidFill>
                          <a:srgbClr val="002060"/>
                        </a:solidFill>
                        <a:effectLst/>
                        <a:latin typeface="Arial Cyr"/>
                      </a:endParaRPr>
                    </a:p>
                  </a:txBody>
                  <a:tcPr marL="8368" marR="8368" marT="83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70C0"/>
                          </a:solidFill>
                          <a:effectLst/>
                          <a:latin typeface="Arial Cyr"/>
                        </a:rPr>
                        <a:t>0</a:t>
                      </a:r>
                    </a:p>
                  </a:txBody>
                  <a:tcPr marL="8368" marR="8368" marT="836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70C0"/>
                          </a:solidFill>
                          <a:effectLst/>
                          <a:latin typeface="Arial Cyr"/>
                        </a:rPr>
                        <a:t>0</a:t>
                      </a:r>
                    </a:p>
                  </a:txBody>
                  <a:tcPr marL="8368" marR="8368" marT="836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0" i="0" u="none" strike="noStrike">
                        <a:solidFill>
                          <a:srgbClr val="002060"/>
                        </a:solidFill>
                        <a:effectLst/>
                        <a:latin typeface="Arial Cyr"/>
                      </a:endParaRPr>
                    </a:p>
                  </a:txBody>
                  <a:tcPr marL="8368" marR="8368" marT="83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70C0"/>
                          </a:solidFill>
                          <a:effectLst/>
                          <a:latin typeface="Arial Cyr"/>
                        </a:rPr>
                        <a:t>0</a:t>
                      </a:r>
                    </a:p>
                  </a:txBody>
                  <a:tcPr marL="8368" marR="8368" marT="836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70C0"/>
                          </a:solidFill>
                          <a:effectLst/>
                          <a:latin typeface="Arial Cyr"/>
                        </a:rPr>
                        <a:t>12</a:t>
                      </a:r>
                    </a:p>
                  </a:txBody>
                  <a:tcPr marL="8368" marR="8368" marT="836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70C0"/>
                          </a:solidFill>
                          <a:effectLst/>
                          <a:latin typeface="Arial Cyr"/>
                        </a:rPr>
                        <a:t>12</a:t>
                      </a:r>
                    </a:p>
                  </a:txBody>
                  <a:tcPr marL="8368" marR="8368" marT="836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 dirty="0">
                          <a:solidFill>
                            <a:srgbClr val="6F252D"/>
                          </a:solidFill>
                          <a:effectLst/>
                          <a:latin typeface="Arial Cyr"/>
                        </a:rPr>
                        <a:t>35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22"/>
                  </a:ext>
                </a:extLst>
              </a:tr>
              <a:tr h="182325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1" i="0" u="none" strike="noStrike" dirty="0">
                          <a:solidFill>
                            <a:srgbClr val="0070C0"/>
                          </a:solidFill>
                          <a:effectLst/>
                          <a:latin typeface="Arial Cyr"/>
                        </a:rPr>
                        <a:t>ШЕГАРСКИЙ РАЙОН</a:t>
                      </a:r>
                    </a:p>
                  </a:txBody>
                  <a:tcPr marL="8368" marR="8368" marT="836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70C0"/>
                          </a:solidFill>
                          <a:effectLst/>
                          <a:latin typeface="Arial Cyr"/>
                        </a:rPr>
                        <a:t>31</a:t>
                      </a:r>
                    </a:p>
                  </a:txBody>
                  <a:tcPr marL="8368" marR="8368" marT="836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0" i="0" u="none" strike="noStrike">
                        <a:solidFill>
                          <a:srgbClr val="002060"/>
                        </a:solidFill>
                        <a:effectLst/>
                        <a:latin typeface="Arial Cyr"/>
                      </a:endParaRPr>
                    </a:p>
                  </a:txBody>
                  <a:tcPr marL="8368" marR="8368" marT="83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70C0"/>
                          </a:solidFill>
                          <a:effectLst/>
                          <a:latin typeface="Arial Cyr"/>
                        </a:rPr>
                        <a:t>1</a:t>
                      </a:r>
                    </a:p>
                  </a:txBody>
                  <a:tcPr marL="8368" marR="8368" marT="836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70C0"/>
                          </a:solidFill>
                          <a:effectLst/>
                          <a:latin typeface="Arial Cyr"/>
                        </a:rPr>
                        <a:t>0</a:t>
                      </a:r>
                    </a:p>
                  </a:txBody>
                  <a:tcPr marL="8368" marR="8368" marT="836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0" i="0" u="none" strike="noStrike">
                        <a:solidFill>
                          <a:srgbClr val="002060"/>
                        </a:solidFill>
                        <a:effectLst/>
                        <a:latin typeface="Arial Cyr"/>
                      </a:endParaRPr>
                    </a:p>
                  </a:txBody>
                  <a:tcPr marL="8368" marR="8368" marT="83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70C0"/>
                          </a:solidFill>
                          <a:effectLst/>
                          <a:latin typeface="Arial Cyr"/>
                        </a:rPr>
                        <a:t>1</a:t>
                      </a:r>
                    </a:p>
                  </a:txBody>
                  <a:tcPr marL="8368" marR="8368" marT="836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70C0"/>
                          </a:solidFill>
                          <a:effectLst/>
                          <a:latin typeface="Arial Cyr"/>
                        </a:rPr>
                        <a:t>35</a:t>
                      </a:r>
                    </a:p>
                  </a:txBody>
                  <a:tcPr marL="8368" marR="8368" marT="836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70C0"/>
                          </a:solidFill>
                          <a:effectLst/>
                          <a:latin typeface="Arial Cyr"/>
                        </a:rPr>
                        <a:t>8</a:t>
                      </a:r>
                    </a:p>
                  </a:txBody>
                  <a:tcPr marL="8368" marR="8368" marT="836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 dirty="0">
                          <a:solidFill>
                            <a:srgbClr val="6F252D"/>
                          </a:solidFill>
                          <a:effectLst/>
                          <a:latin typeface="Arial Cyr"/>
                        </a:rPr>
                        <a:t>76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23"/>
                  </a:ext>
                </a:extLst>
              </a:tr>
            </a:tbl>
          </a:graphicData>
        </a:graphic>
      </p:graphicFrame>
      <p:sp>
        <p:nvSpPr>
          <p:cNvPr id="3" name="Текст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ru-RU" sz="1600" dirty="0">
                <a:solidFill>
                  <a:srgbClr val="0070C0"/>
                </a:solidFill>
                <a:latin typeface="Century Gothic" panose="020B0502020202020204" pitchFamily="34" charset="0"/>
                <a:ea typeface="+mn-ea"/>
              </a:rPr>
              <a:t> </a:t>
            </a:r>
            <a:r>
              <a:rPr lang="ru-RU" sz="1600" dirty="0" smtClean="0">
                <a:solidFill>
                  <a:srgbClr val="0070C0"/>
                </a:solidFill>
                <a:latin typeface="Century Gothic" panose="020B0502020202020204" pitchFamily="34" charset="0"/>
                <a:ea typeface="+mn-ea"/>
              </a:rPr>
              <a:t>КОЛИЧЕСТВО ОБУЧАЮЩИХСЯ </a:t>
            </a:r>
            <a:r>
              <a:rPr lang="ru-RU" sz="1600" dirty="0">
                <a:latin typeface="Century Gothic" panose="020B0502020202020204" pitchFamily="34" charset="0"/>
                <a:ea typeface="+mn-ea"/>
              </a:rPr>
              <a:t>СТУДЕНТОВ </a:t>
            </a:r>
            <a:r>
              <a:rPr lang="ru-RU" sz="1600" dirty="0" smtClean="0">
                <a:latin typeface="Century Gothic" panose="020B0502020202020204" pitchFamily="34" charset="0"/>
                <a:ea typeface="+mn-ea"/>
              </a:rPr>
              <a:t>ТГПУ (2024 г. ) </a:t>
            </a:r>
          </a:p>
          <a:p>
            <a:pPr marL="0" indent="0" algn="ctr">
              <a:buNone/>
            </a:pPr>
            <a:r>
              <a:rPr lang="ru-RU" sz="1800" dirty="0" smtClean="0">
                <a:latin typeface="Century Gothic" panose="020B0502020202020204" pitchFamily="34" charset="0"/>
                <a:ea typeface="+mn-ea"/>
              </a:rPr>
              <a:t>(муниципальные </a:t>
            </a:r>
            <a:r>
              <a:rPr lang="ru-RU" sz="1800" dirty="0" smtClean="0">
                <a:latin typeface="Century Gothic" panose="020B0502020202020204" pitchFamily="34" charset="0"/>
                <a:ea typeface="+mn-ea"/>
              </a:rPr>
              <a:t>образования Томской области)</a:t>
            </a:r>
            <a:endParaRPr lang="ru-RU" sz="1800" dirty="0">
              <a:latin typeface="Century Gothic" panose="020B050202020202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885950" y="1126671"/>
            <a:ext cx="37555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rgbClr val="6F252D"/>
                </a:solidFill>
              </a:rPr>
              <a:t>5683 – контингент студентов ТГПУ</a:t>
            </a:r>
            <a:endParaRPr lang="ru-RU" dirty="0">
              <a:solidFill>
                <a:srgbClr val="6F252D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522440" y="1110344"/>
            <a:ext cx="47679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rgbClr val="6F252D"/>
                </a:solidFill>
              </a:rPr>
              <a:t>3868 (68%)– студенты Томской </a:t>
            </a:r>
            <a:r>
              <a:rPr lang="ru-RU" dirty="0" smtClean="0">
                <a:solidFill>
                  <a:srgbClr val="6F252D"/>
                </a:solidFill>
              </a:rPr>
              <a:t>области</a:t>
            </a:r>
            <a:endParaRPr lang="ru-RU" dirty="0">
              <a:solidFill>
                <a:srgbClr val="6F252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3447989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75774805"/>
              </p:ext>
            </p:extLst>
          </p:nvPr>
        </p:nvGraphicFramePr>
        <p:xfrm>
          <a:off x="82379" y="390526"/>
          <a:ext cx="12109622" cy="646433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155426">
                  <a:extLst>
                    <a:ext uri="{9D8B030D-6E8A-4147-A177-3AD203B41FA5}">
                      <a16:colId xmlns:a16="http://schemas.microsoft.com/office/drawing/2014/main" xmlns="" val="3548888132"/>
                    </a:ext>
                  </a:extLst>
                </a:gridCol>
                <a:gridCol w="442336">
                  <a:extLst>
                    <a:ext uri="{9D8B030D-6E8A-4147-A177-3AD203B41FA5}">
                      <a16:colId xmlns:a16="http://schemas.microsoft.com/office/drawing/2014/main" xmlns="" val="3649550704"/>
                    </a:ext>
                  </a:extLst>
                </a:gridCol>
                <a:gridCol w="443948">
                  <a:extLst>
                    <a:ext uri="{9D8B030D-6E8A-4147-A177-3AD203B41FA5}">
                      <a16:colId xmlns:a16="http://schemas.microsoft.com/office/drawing/2014/main" xmlns="" val="4257868913"/>
                    </a:ext>
                  </a:extLst>
                </a:gridCol>
                <a:gridCol w="321865">
                  <a:extLst>
                    <a:ext uri="{9D8B030D-6E8A-4147-A177-3AD203B41FA5}">
                      <a16:colId xmlns:a16="http://schemas.microsoft.com/office/drawing/2014/main" xmlns="" val="2865026892"/>
                    </a:ext>
                  </a:extLst>
                </a:gridCol>
                <a:gridCol w="488343">
                  <a:extLst>
                    <a:ext uri="{9D8B030D-6E8A-4147-A177-3AD203B41FA5}">
                      <a16:colId xmlns:a16="http://schemas.microsoft.com/office/drawing/2014/main" xmlns="" val="2031424351"/>
                    </a:ext>
                  </a:extLst>
                </a:gridCol>
                <a:gridCol w="499444">
                  <a:extLst>
                    <a:ext uri="{9D8B030D-6E8A-4147-A177-3AD203B41FA5}">
                      <a16:colId xmlns:a16="http://schemas.microsoft.com/office/drawing/2014/main" xmlns="" val="8907280"/>
                    </a:ext>
                  </a:extLst>
                </a:gridCol>
                <a:gridCol w="432850">
                  <a:extLst>
                    <a:ext uri="{9D8B030D-6E8A-4147-A177-3AD203B41FA5}">
                      <a16:colId xmlns:a16="http://schemas.microsoft.com/office/drawing/2014/main" xmlns="" val="2492676398"/>
                    </a:ext>
                  </a:extLst>
                </a:gridCol>
                <a:gridCol w="466147">
                  <a:extLst>
                    <a:ext uri="{9D8B030D-6E8A-4147-A177-3AD203B41FA5}">
                      <a16:colId xmlns:a16="http://schemas.microsoft.com/office/drawing/2014/main" xmlns="" val="881006213"/>
                    </a:ext>
                  </a:extLst>
                </a:gridCol>
                <a:gridCol w="432850">
                  <a:extLst>
                    <a:ext uri="{9D8B030D-6E8A-4147-A177-3AD203B41FA5}">
                      <a16:colId xmlns:a16="http://schemas.microsoft.com/office/drawing/2014/main" xmlns="" val="392397997"/>
                    </a:ext>
                  </a:extLst>
                </a:gridCol>
                <a:gridCol w="432850">
                  <a:extLst>
                    <a:ext uri="{9D8B030D-6E8A-4147-A177-3AD203B41FA5}">
                      <a16:colId xmlns:a16="http://schemas.microsoft.com/office/drawing/2014/main" xmlns="" val="423008580"/>
                    </a:ext>
                  </a:extLst>
                </a:gridCol>
                <a:gridCol w="366258">
                  <a:extLst>
                    <a:ext uri="{9D8B030D-6E8A-4147-A177-3AD203B41FA5}">
                      <a16:colId xmlns:a16="http://schemas.microsoft.com/office/drawing/2014/main" xmlns="" val="3797957513"/>
                    </a:ext>
                  </a:extLst>
                </a:gridCol>
                <a:gridCol w="364700">
                  <a:extLst>
                    <a:ext uri="{9D8B030D-6E8A-4147-A177-3AD203B41FA5}">
                      <a16:colId xmlns:a16="http://schemas.microsoft.com/office/drawing/2014/main" xmlns="" val="634041910"/>
                    </a:ext>
                  </a:extLst>
                </a:gridCol>
                <a:gridCol w="621528">
                  <a:extLst>
                    <a:ext uri="{9D8B030D-6E8A-4147-A177-3AD203B41FA5}">
                      <a16:colId xmlns:a16="http://schemas.microsoft.com/office/drawing/2014/main" xmlns="" val="3776855336"/>
                    </a:ext>
                  </a:extLst>
                </a:gridCol>
                <a:gridCol w="571788">
                  <a:extLst>
                    <a:ext uri="{9D8B030D-6E8A-4147-A177-3AD203B41FA5}">
                      <a16:colId xmlns:a16="http://schemas.microsoft.com/office/drawing/2014/main" xmlns="" val="3546857725"/>
                    </a:ext>
                  </a:extLst>
                </a:gridCol>
                <a:gridCol w="448590">
                  <a:extLst>
                    <a:ext uri="{9D8B030D-6E8A-4147-A177-3AD203B41FA5}">
                      <a16:colId xmlns:a16="http://schemas.microsoft.com/office/drawing/2014/main" xmlns="" val="1594744954"/>
                    </a:ext>
                  </a:extLst>
                </a:gridCol>
                <a:gridCol w="580494">
                  <a:extLst>
                    <a:ext uri="{9D8B030D-6E8A-4147-A177-3AD203B41FA5}">
                      <a16:colId xmlns:a16="http://schemas.microsoft.com/office/drawing/2014/main" xmlns="" val="3065439991"/>
                    </a:ext>
                  </a:extLst>
                </a:gridCol>
                <a:gridCol w="408041">
                  <a:extLst>
                    <a:ext uri="{9D8B030D-6E8A-4147-A177-3AD203B41FA5}">
                      <a16:colId xmlns:a16="http://schemas.microsoft.com/office/drawing/2014/main" xmlns="" val="1662358341"/>
                    </a:ext>
                  </a:extLst>
                </a:gridCol>
                <a:gridCol w="408041">
                  <a:extLst>
                    <a:ext uri="{9D8B030D-6E8A-4147-A177-3AD203B41FA5}">
                      <a16:colId xmlns:a16="http://schemas.microsoft.com/office/drawing/2014/main" xmlns="" val="2909766345"/>
                    </a:ext>
                  </a:extLst>
                </a:gridCol>
                <a:gridCol w="408041">
                  <a:extLst>
                    <a:ext uri="{9D8B030D-6E8A-4147-A177-3AD203B41FA5}">
                      <a16:colId xmlns:a16="http://schemas.microsoft.com/office/drawing/2014/main" xmlns="" val="678495766"/>
                    </a:ext>
                  </a:extLst>
                </a:gridCol>
                <a:gridCol w="408041">
                  <a:extLst>
                    <a:ext uri="{9D8B030D-6E8A-4147-A177-3AD203B41FA5}">
                      <a16:colId xmlns:a16="http://schemas.microsoft.com/office/drawing/2014/main" xmlns="" val="3491028858"/>
                    </a:ext>
                  </a:extLst>
                </a:gridCol>
                <a:gridCol w="408041">
                  <a:extLst>
                    <a:ext uri="{9D8B030D-6E8A-4147-A177-3AD203B41FA5}">
                      <a16:colId xmlns:a16="http://schemas.microsoft.com/office/drawing/2014/main" xmlns="" val="3365340136"/>
                    </a:ext>
                  </a:extLst>
                </a:gridCol>
              </a:tblGrid>
              <a:tr h="1133475">
                <a:tc>
                  <a:txBody>
                    <a:bodyPr/>
                    <a:lstStyle/>
                    <a:p>
                      <a:pPr algn="ctr" fontAlgn="b"/>
                      <a:endParaRPr lang="ru-RU" sz="1400" b="1" u="none" strike="noStrike" cap="all" baseline="0" dirty="0" smtClean="0">
                        <a:solidFill>
                          <a:srgbClr val="002060"/>
                        </a:solidFill>
                        <a:effectLst/>
                      </a:endParaRPr>
                    </a:p>
                    <a:p>
                      <a:pPr algn="ctr" fontAlgn="b"/>
                      <a:endParaRPr lang="ru-RU" sz="1400" b="1" u="none" strike="noStrike" cap="all" baseline="0" dirty="0" smtClean="0">
                        <a:solidFill>
                          <a:srgbClr val="002060"/>
                        </a:solidFill>
                        <a:effectLst/>
                      </a:endParaRPr>
                    </a:p>
                    <a:p>
                      <a:pPr algn="l" fontAlgn="b"/>
                      <a:r>
                        <a:rPr lang="ru-RU" sz="1400" b="1" u="none" strike="noStrike" cap="all" baseline="0" dirty="0" smtClean="0">
                          <a:solidFill>
                            <a:srgbClr val="002060"/>
                          </a:solidFill>
                          <a:effectLst/>
                        </a:rPr>
                        <a:t>ПРОФИЛИ</a:t>
                      </a:r>
                      <a:endParaRPr lang="ru-RU" sz="1400" b="1" i="0" u="none" strike="noStrike" cap="all" baseline="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485" marR="6485" marT="6485" marB="0" anchorCtr="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 cap="all" baseline="0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cs typeface="Arial" panose="020B0604020202020204" pitchFamily="34" charset="0"/>
                        </a:rPr>
                        <a:t>Томск</a:t>
                      </a:r>
                      <a:endParaRPr lang="ru-RU" sz="800" b="1" i="0" u="none" strike="noStrike" cap="all" baseline="0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vert="vert270" anchorCtr="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 cap="all" baseline="0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cs typeface="Arial" panose="020B0604020202020204" pitchFamily="34" charset="0"/>
                        </a:rPr>
                        <a:t>Северск</a:t>
                      </a:r>
                      <a:endParaRPr lang="ru-RU" sz="800" b="1" i="0" u="none" strike="noStrike" cap="all" baseline="0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vert="vert27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 cap="all" baseline="0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cs typeface="Arial" panose="020B0604020202020204" pitchFamily="34" charset="0"/>
                        </a:rPr>
                        <a:t>Томский </a:t>
                      </a:r>
                      <a:endParaRPr lang="ru-RU" sz="800" b="1" i="0" u="none" strike="noStrike" cap="all" baseline="0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vert="vert27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 cap="all" baseline="0" dirty="0" err="1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cs typeface="Arial" panose="020B0604020202020204" pitchFamily="34" charset="0"/>
                        </a:rPr>
                        <a:t>Асиновский</a:t>
                      </a:r>
                      <a:endParaRPr lang="ru-RU" sz="800" b="1" i="0" u="none" strike="noStrike" cap="all" baseline="0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vert="vert27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 cap="all" baseline="0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cs typeface="Arial" panose="020B0604020202020204" pitchFamily="34" charset="0"/>
                        </a:rPr>
                        <a:t>Александровский</a:t>
                      </a:r>
                      <a:endParaRPr lang="ru-RU" sz="800" b="1" i="0" u="none" strike="noStrike" cap="all" baseline="0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vert="vert27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 cap="all" baseline="0" dirty="0" err="1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cs typeface="Arial" panose="020B0604020202020204" pitchFamily="34" charset="0"/>
                        </a:rPr>
                        <a:t>Бакчарский</a:t>
                      </a:r>
                      <a:r>
                        <a:rPr lang="ru-RU" sz="800" b="1" u="none" strike="noStrike" cap="all" baseline="0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ru-RU" sz="800" b="1" i="0" u="none" strike="noStrike" cap="all" baseline="0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vert="vert27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 cap="all" baseline="0" dirty="0" err="1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cs typeface="Arial" panose="020B0604020202020204" pitchFamily="34" charset="0"/>
                        </a:rPr>
                        <a:t>Верхнекетский</a:t>
                      </a:r>
                      <a:r>
                        <a:rPr lang="ru-RU" sz="800" b="1" u="none" strike="noStrike" cap="all" baseline="0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cs typeface="Arial" panose="020B0604020202020204" pitchFamily="34" charset="0"/>
                        </a:rPr>
                        <a:t>  </a:t>
                      </a:r>
                      <a:endParaRPr lang="ru-RU" sz="800" b="1" i="0" u="none" strike="noStrike" cap="all" baseline="0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vert="vert27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 cap="all" baseline="0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cs typeface="Arial" panose="020B0604020202020204" pitchFamily="34" charset="0"/>
                        </a:rPr>
                        <a:t>Зырянский </a:t>
                      </a:r>
                      <a:endParaRPr lang="ru-RU" sz="800" b="1" i="0" u="none" strike="noStrike" cap="all" baseline="0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vert="vert27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 cap="all" baseline="0" dirty="0" err="1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cs typeface="Arial" panose="020B0604020202020204" pitchFamily="34" charset="0"/>
                        </a:rPr>
                        <a:t>Каргасокский</a:t>
                      </a:r>
                      <a:r>
                        <a:rPr lang="ru-RU" sz="800" b="1" u="none" strike="noStrike" cap="all" baseline="0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cs typeface="Arial" panose="020B0604020202020204" pitchFamily="34" charset="0"/>
                        </a:rPr>
                        <a:t>  </a:t>
                      </a:r>
                      <a:endParaRPr lang="ru-RU" sz="800" b="1" i="0" u="none" strike="noStrike" cap="all" baseline="0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vert="vert27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 cap="all" baseline="0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cs typeface="Arial" panose="020B0604020202020204" pitchFamily="34" charset="0"/>
                        </a:rPr>
                        <a:t>Кедровый</a:t>
                      </a:r>
                      <a:endParaRPr lang="ru-RU" sz="800" b="1" i="0" u="none" strike="noStrike" cap="all" baseline="0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vert="vert27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 cap="all" baseline="0" dirty="0" err="1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cs typeface="Arial" panose="020B0604020202020204" pitchFamily="34" charset="0"/>
                        </a:rPr>
                        <a:t>Кожевниковский</a:t>
                      </a:r>
                      <a:r>
                        <a:rPr lang="ru-RU" sz="800" b="1" u="none" strike="noStrike" cap="all" baseline="0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ru-RU" sz="800" b="1" i="0" u="none" strike="noStrike" cap="all" baseline="0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vert="vert27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 cap="all" baseline="0" dirty="0" err="1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cs typeface="Arial" panose="020B0604020202020204" pitchFamily="34" charset="0"/>
                        </a:rPr>
                        <a:t>Колпашевский</a:t>
                      </a:r>
                      <a:r>
                        <a:rPr lang="ru-RU" sz="800" b="1" u="none" strike="noStrike" cap="all" baseline="0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ru-RU" sz="800" b="1" i="0" u="none" strike="noStrike" cap="all" baseline="0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vert="vert27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 cap="all" baseline="0" dirty="0" err="1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cs typeface="Arial" panose="020B0604020202020204" pitchFamily="34" charset="0"/>
                        </a:rPr>
                        <a:t>Кривошеинский</a:t>
                      </a:r>
                      <a:r>
                        <a:rPr lang="ru-RU" sz="800" b="1" u="none" strike="noStrike" cap="all" baseline="0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ru-RU" sz="800" b="1" i="0" u="none" strike="noStrike" cap="all" baseline="0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vert="vert27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 cap="all" baseline="0" dirty="0" err="1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cs typeface="Arial" panose="020B0604020202020204" pitchFamily="34" charset="0"/>
                        </a:rPr>
                        <a:t>Молчановский</a:t>
                      </a:r>
                      <a:r>
                        <a:rPr lang="ru-RU" sz="800" b="1" u="none" strike="noStrike" cap="all" baseline="0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ru-RU" sz="800" b="1" i="0" u="none" strike="noStrike" cap="all" baseline="0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vert="vert27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 cap="all" baseline="0" dirty="0" err="1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cs typeface="Arial" panose="020B0604020202020204" pitchFamily="34" charset="0"/>
                        </a:rPr>
                        <a:t>Парабельский</a:t>
                      </a:r>
                      <a:r>
                        <a:rPr lang="ru-RU" sz="800" b="1" u="none" strike="noStrike" cap="all" baseline="0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ru-RU" sz="800" b="1" i="0" u="none" strike="noStrike" cap="all" baseline="0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vert="vert27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 cap="all" baseline="0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cs typeface="Arial" panose="020B0604020202020204" pitchFamily="34" charset="0"/>
                        </a:rPr>
                        <a:t>Первомайский </a:t>
                      </a:r>
                      <a:endParaRPr lang="ru-RU" sz="800" b="1" i="0" u="none" strike="noStrike" cap="all" baseline="0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vert="vert27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 cap="all" baseline="0" dirty="0" err="1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cs typeface="Arial" panose="020B0604020202020204" pitchFamily="34" charset="0"/>
                        </a:rPr>
                        <a:t>Тегульдетский</a:t>
                      </a:r>
                      <a:r>
                        <a:rPr lang="ru-RU" sz="800" b="1" u="none" strike="noStrike" cap="all" baseline="0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ru-RU" sz="800" b="1" i="0" u="none" strike="noStrike" cap="all" baseline="0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vert="vert27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 cap="all" baseline="0" dirty="0" err="1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cs typeface="Arial" panose="020B0604020202020204" pitchFamily="34" charset="0"/>
                        </a:rPr>
                        <a:t>Чаинский</a:t>
                      </a:r>
                      <a:r>
                        <a:rPr lang="ru-RU" sz="800" b="1" u="none" strike="noStrike" cap="all" baseline="0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ru-RU" sz="800" b="1" i="0" u="none" strike="noStrike" cap="all" baseline="0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vert="vert27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 cap="all" baseline="0" dirty="0" err="1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cs typeface="Arial" panose="020B0604020202020204" pitchFamily="34" charset="0"/>
                        </a:rPr>
                        <a:t>Шегарский</a:t>
                      </a:r>
                      <a:r>
                        <a:rPr lang="ru-RU" sz="800" b="1" u="none" strike="noStrike" cap="all" baseline="0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ru-RU" sz="800" b="1" i="0" u="none" strike="noStrike" cap="all" baseline="0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vert="vert27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 cap="all" baseline="0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cs typeface="Arial" panose="020B0604020202020204" pitchFamily="34" charset="0"/>
                        </a:rPr>
                        <a:t>Стрежевой</a:t>
                      </a:r>
                      <a:endParaRPr lang="ru-RU" sz="800" b="1" i="0" u="none" strike="noStrike" cap="all" baseline="0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vert="vert27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179970582"/>
                  </a:ext>
                </a:extLst>
              </a:tr>
              <a:tr h="153463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Информационные системы</a:t>
                      </a:r>
                      <a:endParaRPr lang="ru-RU" sz="800" b="0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29</a:t>
                      </a:r>
                      <a:endParaRPr lang="ru-RU" sz="1000" b="0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  <a:endParaRPr lang="ru-RU" sz="1000" b="0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sz="1000" b="0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sz="1000" b="0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000" b="0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sz="1000" b="0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sz="1000" b="0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ru-RU" sz="1000" b="0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sz="1000" b="0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ru-RU" sz="1000" b="0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ru-RU" sz="1000" b="0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sz="1000" b="0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sz="1000" b="0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sz="1000" b="0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sz="1000" b="0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sz="1000" b="0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sz="1000" b="0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4111399626"/>
                  </a:ext>
                </a:extLst>
              </a:tr>
              <a:tr h="153463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Лингвистика</a:t>
                      </a:r>
                      <a:endParaRPr lang="ru-RU" sz="800" b="0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92</a:t>
                      </a:r>
                      <a:endParaRPr lang="ru-RU" sz="1000" b="0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</a:t>
                      </a:r>
                      <a:endParaRPr lang="ru-RU" sz="1000" b="0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  <a:endParaRPr lang="ru-RU" sz="1000" b="0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  <a:endParaRPr lang="ru-RU" sz="1000" b="0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000" b="0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ru-RU" sz="1000" b="0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ru-RU" sz="1000" b="0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sz="1000" b="0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ru-RU" sz="1000" b="0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sz="1000" b="0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ru-RU" sz="1000" b="0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ru-RU" sz="1000" b="0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ru-RU" sz="1000" b="0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000" b="0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sz="1000" b="0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sz="1000" b="0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sz="1000" b="0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extLst>
                  <a:ext uri="{0D108BD9-81ED-4DB2-BD59-A6C34878D82A}">
                    <a16:rowId xmlns:a16="http://schemas.microsoft.com/office/drawing/2014/main" xmlns="" val="3186751339"/>
                  </a:ext>
                </a:extLst>
              </a:tr>
              <a:tr h="153463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u="none" strike="noStrike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Математика и Информатика</a:t>
                      </a:r>
                      <a:endParaRPr lang="ru-RU" sz="800" b="0" i="0" u="none" strike="noStrike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</a:t>
                      </a:r>
                      <a:endParaRPr lang="ru-RU" sz="1000" b="0" i="0" u="none" strike="noStrike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ru-RU" sz="1000" b="0" i="0" u="none" strike="noStrike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ru-RU" sz="1000" b="0" i="0" u="none" strike="noStrike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000" b="0" i="0" u="none" strike="noStrike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ru-RU" sz="1000" b="0" i="0" u="none" strike="noStrike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ru-RU" sz="1000" b="0" i="0" u="none" strike="noStrike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sz="1000" b="0" i="0" u="none" strike="noStrike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000" b="0" i="0" u="none" strike="noStrike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ru-RU" sz="1000" b="0" i="0" u="none" strike="noStrike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000" b="0" i="0" u="none" strike="noStrike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000" b="0" i="0" u="none" strike="noStrike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ru-RU" sz="1000" b="0" i="0" u="none" strike="noStrike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sz="1000" b="0" i="0" u="none" strike="noStrike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sz="1000" b="0" i="0" u="none" strike="noStrike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sz="1000" b="0" i="0" u="none" strike="noStrike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000" b="0" i="0" u="none" strike="noStrike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000" b="0" i="0" u="none" strike="noStrike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000" b="0" i="0" u="none" strike="noStrike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extLst>
                  <a:ext uri="{0D108BD9-81ED-4DB2-BD59-A6C34878D82A}">
                    <a16:rowId xmlns:a16="http://schemas.microsoft.com/office/drawing/2014/main" xmlns="" val="2845643026"/>
                  </a:ext>
                </a:extLst>
              </a:tr>
              <a:tr h="153463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u="none" strike="noStrike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Иностранный язык</a:t>
                      </a:r>
                      <a:endParaRPr lang="ru-RU" sz="800" b="0" i="0" u="none" strike="noStrike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121</a:t>
                      </a:r>
                      <a:endParaRPr lang="ru-RU" sz="1000" b="0" i="0" u="none" strike="noStrike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</a:t>
                      </a:r>
                      <a:endParaRPr lang="ru-RU" sz="1000" b="0" i="0" u="none" strike="noStrike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</a:t>
                      </a:r>
                      <a:endParaRPr lang="ru-RU" sz="1000" b="0" i="0" u="none" strike="noStrike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sz="1000" b="0" i="0" u="none" strike="noStrike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sz="1000" b="0" i="0" u="none" strike="noStrike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sz="1000" b="0" i="0" u="none" strike="noStrike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sz="1000" b="0" i="0" u="none" strike="noStrike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000" b="0" i="0" u="none" strike="noStrike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ru-RU" sz="1000" b="0" i="0" u="none" strike="noStrike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sz="1000" b="0" i="0" u="none" strike="noStrike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  <a:endParaRPr lang="ru-RU" sz="1000" b="0" i="0" u="none" strike="noStrike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ru-RU" sz="1000" b="0" i="0" u="none" strike="noStrike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ru-RU" sz="1000" b="0" i="0" u="none" strike="noStrike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ru-RU" sz="1000" b="0" i="0" u="none" strike="noStrike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ru-RU" sz="1000" b="0" i="0" u="none" strike="noStrike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ru-RU" sz="1000" b="0" i="0" u="none" strike="noStrike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sz="1000" b="0" i="0" u="none" strike="noStrike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ru-RU" sz="1000" b="0" i="0" u="none" strike="noStrike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sz="1000" b="0" i="0" u="none" strike="noStrike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extLst>
                  <a:ext uri="{0D108BD9-81ED-4DB2-BD59-A6C34878D82A}">
                    <a16:rowId xmlns:a16="http://schemas.microsoft.com/office/drawing/2014/main" xmlns="" val="3751870994"/>
                  </a:ext>
                </a:extLst>
              </a:tr>
              <a:tr h="153463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u="none" strike="noStrike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Математика и Физика</a:t>
                      </a:r>
                      <a:endParaRPr lang="ru-RU" sz="800" b="0" i="0" u="none" strike="noStrike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</a:t>
                      </a:r>
                      <a:endParaRPr lang="ru-RU" sz="1000" b="0" i="0" u="none" strike="noStrike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ru-RU" sz="1000" b="0" i="0" u="none" strike="noStrike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ru-RU" sz="1000" b="0" i="0" u="none" strike="noStrike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sz="1000" b="0" i="0" u="none" strike="noStrike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000" b="0" i="0" u="none" strike="noStrike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sz="1000" b="0" i="0" u="none" strike="noStrike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000" b="0" i="0" u="none" strike="noStrike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000" b="0" i="0" u="none" strike="noStrike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ru-RU" sz="1000" b="0" i="0" u="none" strike="noStrike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000" b="0" i="0" u="none" strike="noStrike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000" b="0" i="0" u="none" strike="noStrike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ru-RU" sz="1000" b="0" i="0" u="none" strike="noStrike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sz="1000" b="0" i="0" u="none" strike="noStrike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sz="1000" b="0" i="0" u="none" strike="noStrike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sz="1000" b="0" i="0" u="none" strike="noStrike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000" b="0" i="0" u="none" strike="noStrike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extLst>
                  <a:ext uri="{0D108BD9-81ED-4DB2-BD59-A6C34878D82A}">
                    <a16:rowId xmlns:a16="http://schemas.microsoft.com/office/drawing/2014/main" xmlns="" val="4203556913"/>
                  </a:ext>
                </a:extLst>
              </a:tr>
              <a:tr h="153463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u="none" strike="noStrike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Биология и Химия</a:t>
                      </a:r>
                      <a:endParaRPr lang="ru-RU" sz="800" b="0" i="0" u="none" strike="noStrike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</a:t>
                      </a:r>
                      <a:endParaRPr lang="ru-RU" sz="1000" b="0" i="0" u="none" strike="noStrike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ru-RU" sz="1000" b="0" i="0" u="none" strike="noStrike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ru-RU" sz="1000" b="0" i="0" u="none" strike="noStrike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sz="1000" b="0" i="0" u="none" strike="noStrike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sz="1000" b="0" i="0" u="none" strike="noStrike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sz="1000" b="0" i="0" u="none" strike="noStrike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sz="1000" b="0" i="0" u="none" strike="noStrike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ru-RU" sz="1000" b="0" i="0" u="none" strike="noStrike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000" b="0" i="0" u="none" strike="noStrike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000" b="0" i="0" u="none" strike="noStrike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ru-RU" sz="1000" b="0" i="0" u="none" strike="noStrike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000" b="0" i="0" u="none" strike="noStrike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000" b="0" i="0" u="none" strike="noStrike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sz="1000" b="0" i="0" u="none" strike="noStrike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ru-RU" sz="1000" b="0" i="0" u="none" strike="noStrike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000" b="0" i="0" u="none" strike="noStrike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extLst>
                  <a:ext uri="{0D108BD9-81ED-4DB2-BD59-A6C34878D82A}">
                    <a16:rowId xmlns:a16="http://schemas.microsoft.com/office/drawing/2014/main" xmlns="" val="1396305087"/>
                  </a:ext>
                </a:extLst>
              </a:tr>
              <a:tr h="153463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u="none" strike="noStrike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Биология и География</a:t>
                      </a:r>
                      <a:endParaRPr lang="ru-RU" sz="800" b="0" i="0" u="none" strike="noStrike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</a:t>
                      </a:r>
                      <a:endParaRPr lang="ru-RU" sz="1000" b="0" i="0" u="none" strike="noStrike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  <a:endParaRPr lang="ru-RU" sz="1000" b="0" i="0" u="none" strike="noStrike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ru-RU" sz="1000" b="0" i="0" u="none" strike="noStrike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000" b="0" i="0" u="none" strike="noStrike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ru-RU" sz="1000" b="0" i="0" u="none" strike="noStrike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sz="1000" b="0" i="0" u="none" strike="noStrike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sz="1000" b="0" i="0" u="none" strike="noStrike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000" b="0" i="0" u="none" strike="noStrike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sz="1000" b="0" i="0" u="none" strike="noStrike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sz="1000" b="0" i="0" u="none" strike="noStrike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000" b="0" i="0" u="none" strike="noStrike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ru-RU" sz="1000" b="0" i="0" u="none" strike="noStrike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000" b="0" i="0" u="none" strike="noStrike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000" b="0" i="0" u="none" strike="noStrike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sz="1000" b="0" i="0" u="none" strike="noStrike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000" b="0" i="0" u="none" strike="noStrike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extLst>
                  <a:ext uri="{0D108BD9-81ED-4DB2-BD59-A6C34878D82A}">
                    <a16:rowId xmlns:a16="http://schemas.microsoft.com/office/drawing/2014/main" xmlns="" val="2735078944"/>
                  </a:ext>
                </a:extLst>
              </a:tr>
              <a:tr h="153463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u="none" strike="noStrike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Русский и Литература</a:t>
                      </a:r>
                      <a:endParaRPr lang="ru-RU" sz="800" b="0" i="0" u="none" strike="noStrike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72</a:t>
                      </a:r>
                      <a:endParaRPr lang="ru-RU" sz="1000" b="0" i="0" u="none" strike="noStrike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  <a:endParaRPr lang="ru-RU" sz="1000" b="0" i="0" u="none" strike="noStrike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</a:t>
                      </a:r>
                      <a:endParaRPr lang="ru-RU" sz="1000" b="0" i="0" u="none" strike="noStrike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  <a:endParaRPr lang="ru-RU" sz="1000" b="0" i="0" u="none" strike="noStrike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sz="1000" b="0" i="0" u="none" strike="noStrike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  <a:endParaRPr lang="ru-RU" sz="1000" b="0" i="0" u="none" strike="noStrike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  <a:endParaRPr lang="ru-RU" sz="1000" b="0" i="0" u="none" strike="noStrike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  <a:endParaRPr lang="ru-RU" sz="1000" b="0" i="0" u="none" strike="noStrike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  <a:endParaRPr lang="ru-RU" sz="1000" b="0" i="0" u="none" strike="noStrike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ru-RU" sz="1000" b="0" i="0" u="none" strike="noStrike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</a:t>
                      </a:r>
                      <a:endParaRPr lang="ru-RU" sz="1000" b="0" i="0" u="none" strike="noStrike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ru-RU" sz="1000" b="0" i="0" u="none" strike="noStrike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ru-RU" sz="1000" b="0" i="0" u="none" strike="noStrike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ru-RU" sz="1000" b="0" i="0" u="none" strike="noStrike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  <a:endParaRPr lang="ru-RU" sz="1000" b="0" i="0" u="none" strike="noStrike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ru-RU" sz="1000" b="0" i="0" u="none" strike="noStrike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ru-RU" sz="1000" b="0" i="0" u="none" strike="noStrike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ru-RU" sz="1000" b="0" i="0" u="none" strike="noStrike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ru-RU" sz="1000" b="0" i="0" u="none" strike="noStrike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extLst>
                  <a:ext uri="{0D108BD9-81ED-4DB2-BD59-A6C34878D82A}">
                    <a16:rowId xmlns:a16="http://schemas.microsoft.com/office/drawing/2014/main" xmlns="" val="1054193505"/>
                  </a:ext>
                </a:extLst>
              </a:tr>
              <a:tr h="153463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История и Обществознание</a:t>
                      </a:r>
                      <a:endParaRPr lang="ru-RU" sz="800" b="0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</a:t>
                      </a:r>
                      <a:endParaRPr lang="ru-RU" sz="1000" b="0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</a:t>
                      </a:r>
                      <a:endParaRPr lang="ru-RU" sz="1000" b="0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ru-RU" sz="1000" b="0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  <a:endParaRPr lang="ru-RU" sz="1000" b="0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ru-RU" sz="1000" b="0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ru-RU" sz="1000" b="0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sz="1000" b="0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  <a:endParaRPr lang="ru-RU" sz="1000" b="0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ru-RU" sz="1000" b="0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</a:t>
                      </a:r>
                      <a:endParaRPr lang="ru-RU" sz="1000" b="0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ru-RU" sz="1000" b="0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ru-RU" sz="1000" b="0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  <a:endParaRPr lang="ru-RU" sz="1000" b="0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sz="1000" b="0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ru-RU" sz="1000" b="0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extLst>
                  <a:ext uri="{0D108BD9-81ED-4DB2-BD59-A6C34878D82A}">
                    <a16:rowId xmlns:a16="http://schemas.microsoft.com/office/drawing/2014/main" xmlns="" val="1538589758"/>
                  </a:ext>
                </a:extLst>
              </a:tr>
              <a:tr h="153463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История и Право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</a:t>
                      </a:r>
                      <a:endParaRPr lang="ru-RU" sz="1000" b="0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ru-RU" sz="1000" b="0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sz="1000" b="0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sz="1000" b="0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ru-RU" sz="1000" b="0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sz="1000" b="0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ru-RU" sz="1000" b="0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ru-RU" sz="1000" b="0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sz="1000" b="0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extLst>
                  <a:ext uri="{0D108BD9-81ED-4DB2-BD59-A6C34878D82A}">
                    <a16:rowId xmlns:a16="http://schemas.microsoft.com/office/drawing/2014/main" xmlns="" val="167639846"/>
                  </a:ext>
                </a:extLst>
              </a:tr>
              <a:tr h="153463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Право</a:t>
                      </a:r>
                      <a:endParaRPr lang="ru-RU" sz="800" b="0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  <a:endParaRPr lang="ru-RU" sz="1000" b="0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ru-RU" sz="1000" b="0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ru-RU" sz="1000" b="0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ru-RU" sz="1000" b="0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sz="1000" b="0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sz="1000" b="0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sz="1000" b="0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sz="1000" b="0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sz="1000" b="0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extLst>
                  <a:ext uri="{0D108BD9-81ED-4DB2-BD59-A6C34878D82A}">
                    <a16:rowId xmlns:a16="http://schemas.microsoft.com/office/drawing/2014/main" xmlns="" val="54532370"/>
                  </a:ext>
                </a:extLst>
              </a:tr>
              <a:tr h="153463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Экономика и Право</a:t>
                      </a:r>
                      <a:endParaRPr lang="ru-RU" sz="800" b="0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</a:t>
                      </a:r>
                      <a:endParaRPr lang="ru-RU" sz="1000" b="0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sz="1000" b="0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ru-RU" sz="1000" b="0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ru-RU" sz="1000" b="0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sz="1000" b="0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sz="1000" b="0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sz="1000" b="0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sz="1000" b="0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ru-RU" sz="1000" b="0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sz="1000" b="0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extLst>
                  <a:ext uri="{0D108BD9-81ED-4DB2-BD59-A6C34878D82A}">
                    <a16:rowId xmlns:a16="http://schemas.microsoft.com/office/drawing/2014/main" xmlns="" val="225757171"/>
                  </a:ext>
                </a:extLst>
              </a:tr>
              <a:tr h="153463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Управление в сфере образования</a:t>
                      </a:r>
                      <a:endParaRPr lang="ru-RU" sz="800" b="0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ru-RU" sz="1000" b="0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sz="1000" b="0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sz="1000" b="0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000" b="0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sz="1000" b="0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sz="1000" b="0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extLst>
                  <a:ext uri="{0D108BD9-81ED-4DB2-BD59-A6C34878D82A}">
                    <a16:rowId xmlns:a16="http://schemas.microsoft.com/office/drawing/2014/main" xmlns="" val="260734463"/>
                  </a:ext>
                </a:extLst>
              </a:tr>
              <a:tr h="153463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Социальная педагогика</a:t>
                      </a:r>
                      <a:endParaRPr lang="ru-RU" sz="800" b="0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34</a:t>
                      </a:r>
                      <a:endParaRPr lang="ru-RU" sz="1000" b="0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ru-RU" sz="1000" b="0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</a:t>
                      </a:r>
                      <a:endParaRPr lang="ru-RU" sz="1000" b="0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  <a:endParaRPr lang="ru-RU" sz="1000" b="0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ru-RU" sz="1000" b="0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ru-RU" sz="1000" b="0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sz="1000" b="0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ru-RU" sz="1000" b="0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000" b="0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ru-RU" sz="1000" b="0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ru-RU" sz="1000" b="0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sz="1000" b="0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ru-RU" sz="1000" b="0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sz="1000" b="0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sz="1000" b="0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sz="1000" b="0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extLst>
                  <a:ext uri="{0D108BD9-81ED-4DB2-BD59-A6C34878D82A}">
                    <a16:rowId xmlns:a16="http://schemas.microsoft.com/office/drawing/2014/main" xmlns="" val="994484546"/>
                  </a:ext>
                </a:extLst>
              </a:tr>
              <a:tr h="153463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Физическая культура</a:t>
                      </a:r>
                      <a:endParaRPr lang="ru-RU" sz="800" b="0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191</a:t>
                      </a:r>
                      <a:endParaRPr lang="ru-RU" sz="1000" b="0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</a:t>
                      </a:r>
                      <a:endParaRPr lang="ru-RU" sz="1000" b="0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</a:t>
                      </a:r>
                      <a:endParaRPr lang="ru-RU" sz="1000" b="0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</a:t>
                      </a:r>
                      <a:endParaRPr lang="ru-RU" sz="1000" b="0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  <a:endParaRPr lang="ru-RU" sz="1000" b="0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  <a:endParaRPr lang="ru-RU" sz="1000" b="0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ru-RU" sz="1000" b="0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  <a:endParaRPr lang="ru-RU" sz="1000" b="0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sz="1000" b="0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sz="1000" b="0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</a:t>
                      </a:r>
                      <a:endParaRPr lang="ru-RU" sz="1000" b="0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sz="1000" b="0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  <a:endParaRPr lang="ru-RU" sz="1000" b="0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  <a:endParaRPr lang="ru-RU" sz="1000" b="0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ru-RU" sz="1000" b="0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ru-RU" sz="1000" b="0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  <a:endParaRPr lang="ru-RU" sz="1000" b="0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extLst>
                  <a:ext uri="{0D108BD9-81ED-4DB2-BD59-A6C34878D82A}">
                    <a16:rowId xmlns:a16="http://schemas.microsoft.com/office/drawing/2014/main" xmlns="" val="2065044508"/>
                  </a:ext>
                </a:extLst>
              </a:tr>
              <a:tr h="153463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Начальное образование</a:t>
                      </a:r>
                      <a:endParaRPr lang="ru-RU" sz="800" b="0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63</a:t>
                      </a:r>
                      <a:endParaRPr lang="ru-RU" sz="1000" b="0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</a:t>
                      </a:r>
                      <a:endParaRPr lang="ru-RU" sz="1000" b="0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27</a:t>
                      </a:r>
                      <a:endParaRPr lang="ru-RU" sz="1000" b="0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  <a:endParaRPr lang="ru-RU" sz="1000" b="0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  <a:endParaRPr lang="ru-RU" sz="1000" b="0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  <a:endParaRPr lang="ru-RU" sz="1000" b="0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  <a:endParaRPr lang="ru-RU" sz="1000" b="0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</a:t>
                      </a:r>
                      <a:endParaRPr lang="ru-RU" sz="1000" b="0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ru-RU" sz="1000" b="0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</a:t>
                      </a:r>
                      <a:endParaRPr lang="ru-RU" sz="1000" b="0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  <a:endParaRPr lang="ru-RU" sz="1000" b="0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</a:t>
                      </a:r>
                      <a:endParaRPr lang="ru-RU" sz="1000" b="0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ru-RU" sz="1000" b="0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  <a:endParaRPr lang="ru-RU" sz="1000" b="0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ru-RU" sz="1000" b="0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  <a:endParaRPr lang="ru-RU" sz="1000" b="0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  <a:endParaRPr lang="ru-RU" sz="1000" b="0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extLst>
                  <a:ext uri="{0D108BD9-81ED-4DB2-BD59-A6C34878D82A}">
                    <a16:rowId xmlns:a16="http://schemas.microsoft.com/office/drawing/2014/main" xmlns="" val="507472750"/>
                  </a:ext>
                </a:extLst>
              </a:tr>
              <a:tr h="153463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Дошкольное  образование</a:t>
                      </a:r>
                      <a:endParaRPr lang="ru-RU" sz="800" b="0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49</a:t>
                      </a:r>
                      <a:endParaRPr lang="ru-RU" sz="1000" b="0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</a:t>
                      </a:r>
                      <a:endParaRPr lang="ru-RU" sz="1000" b="0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</a:t>
                      </a:r>
                      <a:endParaRPr lang="ru-RU" sz="1000" b="0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  <a:endParaRPr lang="ru-RU" sz="1000" b="0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ru-RU" sz="1000" b="0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ru-RU" sz="1000" b="0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sz="1000" b="0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ru-RU" sz="1000" b="0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ru-RU" sz="1000" b="0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</a:t>
                      </a:r>
                      <a:endParaRPr lang="ru-RU" sz="1000" b="0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ru-RU" sz="1000" b="0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ru-RU" sz="1000" b="0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ru-RU" sz="1000" b="0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  <a:endParaRPr lang="ru-RU" sz="1000" b="0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ru-RU" sz="1000" b="0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ru-RU" sz="1000" b="0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  <a:endParaRPr lang="ru-RU" sz="1000" b="0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sz="1000" b="0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extLst>
                  <a:ext uri="{0D108BD9-81ED-4DB2-BD59-A6C34878D82A}">
                    <a16:rowId xmlns:a16="http://schemas.microsoft.com/office/drawing/2014/main" xmlns="" val="1064099717"/>
                  </a:ext>
                </a:extLst>
              </a:tr>
              <a:tr h="153463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Начальное и Дошкольное образование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52</a:t>
                      </a:r>
                      <a:endParaRPr lang="ru-RU" sz="1000" b="0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</a:t>
                      </a:r>
                      <a:endParaRPr lang="ru-RU" sz="1000" b="0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  <a:endParaRPr lang="ru-RU" sz="1000" b="0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</a:t>
                      </a:r>
                      <a:endParaRPr lang="ru-RU" sz="1000" b="0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  <a:endParaRPr lang="ru-RU" sz="1000" b="0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  <a:endParaRPr lang="ru-RU" sz="1000" b="0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ru-RU" sz="1000" b="0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ru-RU" sz="1000" b="0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sz="1000" b="0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ru-RU" sz="1000" b="0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  <a:endParaRPr lang="ru-RU" sz="1000" b="0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ru-RU" sz="1000" b="0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ru-RU" sz="1000" b="0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ru-RU" sz="1000" b="0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sz="1000" b="0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ru-RU" sz="1000" b="0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sz="1000" b="0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sz="1000" b="0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extLst>
                  <a:ext uri="{0D108BD9-81ED-4DB2-BD59-A6C34878D82A}">
                    <a16:rowId xmlns:a16="http://schemas.microsoft.com/office/drawing/2014/main" xmlns="" val="188277744"/>
                  </a:ext>
                </a:extLst>
              </a:tr>
              <a:tr h="282153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Начальное и Дополнительное образование (в области </a:t>
                      </a:r>
                      <a:r>
                        <a:rPr lang="ru-RU" sz="800" u="none" strike="noStrike" dirty="0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ИЗО)</a:t>
                      </a:r>
                      <a:endParaRPr lang="ru-RU" sz="800" b="0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  <a:endParaRPr lang="ru-RU" sz="1000" b="0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sz="1000" b="0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sz="1000" b="0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000" b="0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extLst>
                  <a:ext uri="{0D108BD9-81ED-4DB2-BD59-A6C34878D82A}">
                    <a16:rowId xmlns:a16="http://schemas.microsoft.com/office/drawing/2014/main" xmlns="" val="1857469079"/>
                  </a:ext>
                </a:extLst>
              </a:tr>
              <a:tr h="153463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Психология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242</a:t>
                      </a:r>
                      <a:endParaRPr lang="ru-RU" sz="1000" b="0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58</a:t>
                      </a:r>
                      <a:endParaRPr lang="ru-RU" sz="1000" b="0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42</a:t>
                      </a:r>
                      <a:endParaRPr lang="ru-RU" sz="1000" b="0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  <a:endParaRPr lang="ru-RU" sz="1000" b="0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ru-RU" sz="1000" b="0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ru-RU" sz="1000" b="0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</a:t>
                      </a:r>
                      <a:endParaRPr lang="ru-RU" sz="1000" b="0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</a:t>
                      </a:r>
                      <a:endParaRPr lang="ru-RU" sz="1000" b="0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</a:t>
                      </a:r>
                      <a:endParaRPr lang="ru-RU" sz="1000" b="0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sz="1000" b="0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  <a:endParaRPr lang="ru-RU" sz="1000" b="0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</a:t>
                      </a:r>
                      <a:endParaRPr lang="ru-RU" sz="1000" b="0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  <a:endParaRPr lang="ru-RU" sz="1000" b="0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  <a:endParaRPr lang="ru-RU" sz="1000" b="0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</a:t>
                      </a:r>
                      <a:endParaRPr lang="ru-RU" sz="1000" b="0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  <a:endParaRPr lang="ru-RU" sz="1000" b="0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  <a:endParaRPr lang="ru-RU" sz="1000" b="0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ru-RU" sz="1000" b="0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  <a:endParaRPr lang="ru-RU" sz="1000" b="0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extLst>
                  <a:ext uri="{0D108BD9-81ED-4DB2-BD59-A6C34878D82A}">
                    <a16:rowId xmlns:a16="http://schemas.microsoft.com/office/drawing/2014/main" xmlns="" val="4293025222"/>
                  </a:ext>
                </a:extLst>
              </a:tr>
              <a:tr h="153463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Олигофренопедагогика</a:t>
                      </a:r>
                      <a:endParaRPr lang="ru-RU" sz="800" b="0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</a:t>
                      </a:r>
                      <a:endParaRPr lang="ru-RU" sz="1000" b="0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  <a:endParaRPr lang="ru-RU" sz="1000" b="0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000" b="0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ru-RU" sz="1000" b="0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sz="1000" b="0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ru-RU" sz="1000" b="0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ru-RU" sz="1000" b="0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ru-RU" sz="1000" b="0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ru-RU" sz="1000" b="0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ru-RU" sz="1000" b="0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extLst>
                  <a:ext uri="{0D108BD9-81ED-4DB2-BD59-A6C34878D82A}">
                    <a16:rowId xmlns:a16="http://schemas.microsoft.com/office/drawing/2014/main" xmlns="" val="1917643867"/>
                  </a:ext>
                </a:extLst>
              </a:tr>
              <a:tr h="153463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Логопедия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143</a:t>
                      </a:r>
                      <a:endParaRPr lang="ru-RU" sz="1000" b="0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53</a:t>
                      </a:r>
                      <a:endParaRPr lang="ru-RU" sz="1000" b="0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31</a:t>
                      </a:r>
                      <a:endParaRPr lang="ru-RU" sz="1000" b="0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</a:t>
                      </a:r>
                      <a:endParaRPr lang="ru-RU" sz="1000" b="0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ru-RU" sz="1000" b="0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ru-RU" sz="1000" b="0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  <a:endParaRPr lang="ru-RU" sz="1000" b="0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ru-RU" sz="1000" b="0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  <a:endParaRPr lang="ru-RU" sz="1000" b="0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  <a:endParaRPr lang="ru-RU" sz="1000" b="0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</a:t>
                      </a:r>
                      <a:endParaRPr lang="ru-RU" sz="1000" b="0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sz="1000" b="0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  <a:endParaRPr lang="ru-RU" sz="1000" b="0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  <a:endParaRPr lang="ru-RU" sz="1000" b="0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ru-RU" sz="1000" b="0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sz="1000" b="0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ru-RU" sz="1000" b="0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ru-RU" sz="1000" b="0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  <a:endParaRPr lang="ru-RU" sz="1000" b="0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extLst>
                  <a:ext uri="{0D108BD9-81ED-4DB2-BD59-A6C34878D82A}">
                    <a16:rowId xmlns:a16="http://schemas.microsoft.com/office/drawing/2014/main" xmlns="" val="867851574"/>
                  </a:ext>
                </a:extLst>
              </a:tr>
              <a:tr h="153463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Инклюзивное образование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000" b="0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extLst>
                  <a:ext uri="{0D108BD9-81ED-4DB2-BD59-A6C34878D82A}">
                    <a16:rowId xmlns:a16="http://schemas.microsoft.com/office/drawing/2014/main" xmlns="" val="3186232103"/>
                  </a:ext>
                </a:extLst>
              </a:tr>
              <a:tr h="153463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Профессиональное обучение</a:t>
                      </a:r>
                      <a:endParaRPr lang="ru-RU" sz="800" b="0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86</a:t>
                      </a:r>
                      <a:endParaRPr lang="ru-RU" sz="1000" b="0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</a:t>
                      </a:r>
                      <a:endParaRPr lang="ru-RU" sz="1000" b="0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</a:t>
                      </a:r>
                      <a:endParaRPr lang="ru-RU" sz="1000" b="0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</a:t>
                      </a:r>
                      <a:endParaRPr lang="ru-RU" sz="1000" b="0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000" b="0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000" b="0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sz="1000" b="0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ru-RU" sz="1000" b="0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ru-RU" sz="1000" b="0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sz="1000" b="0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ru-RU" sz="1000" b="0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ru-RU" sz="1000" b="0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ru-RU" sz="1000" b="0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sz="1000" b="0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ru-RU" sz="1000" b="0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extLst>
                  <a:ext uri="{0D108BD9-81ED-4DB2-BD59-A6C34878D82A}">
                    <a16:rowId xmlns:a16="http://schemas.microsoft.com/office/drawing/2014/main" xmlns="" val="200309513"/>
                  </a:ext>
                </a:extLst>
              </a:tr>
              <a:tr h="153463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Музыка и Дополнительное образование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  <a:endParaRPr lang="ru-RU" sz="1000" b="0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ru-RU" sz="1000" b="0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sz="1000" b="0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000" b="0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000" b="0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000" b="0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ru-RU" sz="1000" b="0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sz="1000" b="0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000" b="0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extLst>
                  <a:ext uri="{0D108BD9-81ED-4DB2-BD59-A6C34878D82A}">
                    <a16:rowId xmlns:a16="http://schemas.microsoft.com/office/drawing/2014/main" xmlns="" val="4161855658"/>
                  </a:ext>
                </a:extLst>
              </a:tr>
              <a:tr h="153463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Искусство и Дополнительное образование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  <a:endParaRPr lang="ru-RU" sz="1000" b="0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sz="1000" b="0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ru-RU" sz="1000" b="0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sz="1000" b="0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000" b="0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sz="1000" b="0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ru-RU" sz="1000" b="0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sz="1000" b="0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sz="1000" b="0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000" b="0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sz="1000" b="0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extLst>
                  <a:ext uri="{0D108BD9-81ED-4DB2-BD59-A6C34878D82A}">
                    <a16:rowId xmlns:a16="http://schemas.microsoft.com/office/drawing/2014/main" xmlns="" val="2840455517"/>
                  </a:ext>
                </a:extLst>
              </a:tr>
              <a:tr h="153463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Хореографическое искусство и Дополнительное образование</a:t>
                      </a:r>
                      <a:endParaRPr lang="ru-RU" sz="800" b="0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</a:t>
                      </a:r>
                      <a:endParaRPr lang="ru-RU" sz="1000" b="0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ru-RU" sz="1000" b="0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000" b="0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sz="1000" b="0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ru-RU" sz="1000" b="0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ru-RU" sz="1000" b="0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extLst>
                  <a:ext uri="{0D108BD9-81ED-4DB2-BD59-A6C34878D82A}">
                    <a16:rowId xmlns:a16="http://schemas.microsoft.com/office/drawing/2014/main" xmlns="" val="3531139306"/>
                  </a:ext>
                </a:extLst>
              </a:tr>
              <a:tr h="153463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Изобразительное искусство и Дополнительное образование</a:t>
                      </a:r>
                      <a:endParaRPr lang="ru-RU" sz="800" b="0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</a:t>
                      </a:r>
                      <a:endParaRPr lang="ru-RU" sz="1000" b="0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ru-RU" sz="1000" b="0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ru-RU" sz="1000" b="0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sz="1000" b="0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sz="1000" b="0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000" b="0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sz="1000" b="0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sz="1000" b="0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sz="1000" b="0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ru-RU" sz="1000" b="0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000" b="0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sz="1000" b="0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extLst>
                  <a:ext uri="{0D108BD9-81ED-4DB2-BD59-A6C34878D82A}">
                    <a16:rowId xmlns:a16="http://schemas.microsoft.com/office/drawing/2014/main" xmlns="" val="4121050863"/>
                  </a:ext>
                </a:extLst>
              </a:tr>
              <a:tr h="282153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Дополнительное образование в области культуры и культурно-просветительской деятельности</a:t>
                      </a:r>
                      <a:endParaRPr lang="ru-RU" sz="800" b="0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  <a:endParaRPr lang="ru-RU" sz="1000" b="0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sz="1000" b="0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ru-RU" sz="1000" b="0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ru-RU" sz="1000" b="0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ru-RU" sz="1000" b="0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000" b="0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ru-RU" sz="1000" b="0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000" b="0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ru-RU" sz="1000" b="0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sz="1000" b="0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extLst>
                  <a:ext uri="{0D108BD9-81ED-4DB2-BD59-A6C34878D82A}">
                    <a16:rowId xmlns:a16="http://schemas.microsoft.com/office/drawing/2014/main" xmlns="" val="3876183354"/>
                  </a:ext>
                </a:extLst>
              </a:tr>
              <a:tr h="153463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Русский язык как иностранный </a:t>
                      </a:r>
                      <a:endParaRPr lang="ru-RU" sz="800" b="0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sz="1000" b="0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000" b="0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000" b="0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000" b="0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000" b="0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000" b="0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000" b="0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extLst>
                  <a:ext uri="{0D108BD9-81ED-4DB2-BD59-A6C34878D82A}">
                    <a16:rowId xmlns:a16="http://schemas.microsoft.com/office/drawing/2014/main" xmlns="" val="887054035"/>
                  </a:ext>
                </a:extLst>
              </a:tr>
              <a:tr h="153463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Технология и Безопасность </a:t>
                      </a:r>
                      <a:r>
                        <a:rPr lang="ru-RU" sz="800" u="none" strike="noStrike" dirty="0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жизнедеятельности</a:t>
                      </a:r>
                      <a:endParaRPr lang="ru-RU" sz="800" b="0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35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b"/>
                </a:tc>
                <a:extLst>
                  <a:ext uri="{0D108BD9-81ED-4DB2-BD59-A6C34878D82A}">
                    <a16:rowId xmlns:a16="http://schemas.microsoft.com/office/drawing/2014/main" xmlns="" val="1155111317"/>
                  </a:ext>
                </a:extLst>
              </a:tr>
              <a:tr h="15346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solidFill>
                            <a:srgbClr val="6F252D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ИТОГО:</a:t>
                      </a:r>
                      <a:endParaRPr lang="ru-RU" sz="900" b="1" i="0" u="none" strike="noStrike" dirty="0">
                        <a:solidFill>
                          <a:srgbClr val="6F252D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solidFill>
                            <a:srgbClr val="6F252D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1490</a:t>
                      </a:r>
                      <a:endParaRPr lang="ru-RU" sz="1000" b="1" i="0" u="none" strike="noStrike" dirty="0">
                        <a:solidFill>
                          <a:srgbClr val="6F252D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solidFill>
                            <a:srgbClr val="6F252D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347</a:t>
                      </a:r>
                      <a:endParaRPr lang="ru-RU" sz="1000" b="1" i="0" u="none" strike="noStrike" dirty="0">
                        <a:solidFill>
                          <a:srgbClr val="6F252D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solidFill>
                            <a:srgbClr val="6F252D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262</a:t>
                      </a:r>
                      <a:endParaRPr lang="ru-RU" sz="1000" b="1" i="0" u="none" strike="noStrike" dirty="0">
                        <a:solidFill>
                          <a:srgbClr val="6F252D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solidFill>
                            <a:srgbClr val="6F252D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126</a:t>
                      </a:r>
                      <a:endParaRPr lang="ru-RU" sz="1000" b="1" i="0" u="none" strike="noStrike" dirty="0">
                        <a:solidFill>
                          <a:srgbClr val="6F252D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solidFill>
                            <a:srgbClr val="6F252D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  <a:endParaRPr lang="ru-RU" sz="1000" b="1" i="0" u="none" strike="noStrike" dirty="0">
                        <a:solidFill>
                          <a:srgbClr val="6F252D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solidFill>
                            <a:srgbClr val="6F252D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69</a:t>
                      </a:r>
                      <a:endParaRPr lang="ru-RU" sz="1000" b="1" i="0" u="none" strike="noStrike" dirty="0">
                        <a:solidFill>
                          <a:srgbClr val="6F252D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solidFill>
                            <a:srgbClr val="6F252D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68</a:t>
                      </a:r>
                      <a:endParaRPr lang="ru-RU" sz="1000" b="1" i="0" u="none" strike="noStrike" dirty="0">
                        <a:solidFill>
                          <a:srgbClr val="6F252D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solidFill>
                            <a:srgbClr val="6F252D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56</a:t>
                      </a:r>
                      <a:endParaRPr lang="ru-RU" sz="1000" b="1" i="0" u="none" strike="noStrike" dirty="0">
                        <a:solidFill>
                          <a:srgbClr val="6F252D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solidFill>
                            <a:srgbClr val="6F252D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105</a:t>
                      </a:r>
                      <a:endParaRPr lang="ru-RU" sz="1000" b="1" i="0" u="none" strike="noStrike" dirty="0">
                        <a:solidFill>
                          <a:srgbClr val="6F252D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solidFill>
                            <a:srgbClr val="6F252D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ru-RU" sz="1000" b="1" i="0" u="none" strike="noStrike" dirty="0">
                        <a:solidFill>
                          <a:srgbClr val="6F252D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solidFill>
                            <a:srgbClr val="6F252D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51</a:t>
                      </a:r>
                      <a:endParaRPr lang="ru-RU" sz="1000" b="1" i="0" u="none" strike="noStrike" dirty="0">
                        <a:solidFill>
                          <a:srgbClr val="6F252D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solidFill>
                            <a:srgbClr val="6F252D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150</a:t>
                      </a:r>
                      <a:endParaRPr lang="ru-RU" sz="1000" b="1" i="0" u="none" strike="noStrike" dirty="0">
                        <a:solidFill>
                          <a:srgbClr val="6F252D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solidFill>
                            <a:srgbClr val="6F252D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</a:t>
                      </a:r>
                      <a:endParaRPr lang="ru-RU" sz="1000" b="1" i="0" u="none" strike="noStrike" dirty="0">
                        <a:solidFill>
                          <a:srgbClr val="6F252D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solidFill>
                            <a:srgbClr val="6F252D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65</a:t>
                      </a:r>
                      <a:endParaRPr lang="ru-RU" sz="1000" b="1" i="0" u="none" strike="noStrike" dirty="0">
                        <a:solidFill>
                          <a:srgbClr val="6F252D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solidFill>
                            <a:srgbClr val="6F252D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</a:t>
                      </a:r>
                      <a:endParaRPr lang="ru-RU" sz="1000" b="1" i="0" u="none" strike="noStrike" dirty="0">
                        <a:solidFill>
                          <a:srgbClr val="6F252D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solidFill>
                            <a:srgbClr val="6F252D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65</a:t>
                      </a:r>
                      <a:endParaRPr lang="ru-RU" sz="1000" b="1" i="0" u="none" strike="noStrike" dirty="0">
                        <a:solidFill>
                          <a:srgbClr val="6F252D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solidFill>
                            <a:srgbClr val="6F252D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32</a:t>
                      </a:r>
                      <a:endParaRPr lang="ru-RU" sz="1000" b="1" i="0" u="none" strike="noStrike" dirty="0">
                        <a:solidFill>
                          <a:srgbClr val="6F252D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solidFill>
                            <a:srgbClr val="6F252D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</a:t>
                      </a:r>
                      <a:endParaRPr lang="ru-RU" sz="1000" b="1" i="0" u="none" strike="noStrike" dirty="0">
                        <a:solidFill>
                          <a:srgbClr val="6F252D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solidFill>
                            <a:srgbClr val="6F252D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55</a:t>
                      </a:r>
                      <a:endParaRPr lang="ru-RU" sz="1000" b="1" i="0" u="none" strike="noStrike" dirty="0">
                        <a:solidFill>
                          <a:srgbClr val="6F252D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solidFill>
                            <a:srgbClr val="6F252D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</a:t>
                      </a:r>
                      <a:endParaRPr lang="ru-RU" sz="1000" b="1" i="0" u="none" strike="noStrike" dirty="0">
                        <a:solidFill>
                          <a:srgbClr val="6F252D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485" marR="6485" marT="6485" marB="0" anchor="ctr"/>
                </a:tc>
                <a:extLst>
                  <a:ext uri="{0D108BD9-81ED-4DB2-BD59-A6C34878D82A}">
                    <a16:rowId xmlns:a16="http://schemas.microsoft.com/office/drawing/2014/main" xmlns="" val="2420644740"/>
                  </a:ext>
                </a:extLst>
              </a:tr>
            </a:tbl>
          </a:graphicData>
        </a:graphic>
      </p:graphicFrame>
      <p:sp>
        <p:nvSpPr>
          <p:cNvPr id="3" name="Текст 2"/>
          <p:cNvSpPr>
            <a:spLocks noGrp="1"/>
          </p:cNvSpPr>
          <p:nvPr>
            <p:ph type="body" sz="quarter" idx="10"/>
          </p:nvPr>
        </p:nvSpPr>
        <p:spPr>
          <a:xfrm>
            <a:off x="2176463" y="233363"/>
            <a:ext cx="9548812" cy="349771"/>
          </a:xfrm>
        </p:spPr>
        <p:txBody>
          <a:bodyPr/>
          <a:lstStyle/>
          <a:p>
            <a:pPr marL="0" indent="0">
              <a:buNone/>
            </a:pPr>
            <a:r>
              <a:rPr lang="ru-RU" sz="1000" dirty="0">
                <a:solidFill>
                  <a:srgbClr val="000000"/>
                </a:solidFill>
                <a:latin typeface="Arial Cyr"/>
                <a:ea typeface="+mn-ea"/>
              </a:rPr>
              <a:t> </a:t>
            </a:r>
            <a:r>
              <a:rPr lang="ru-RU" sz="1400" b="0" dirty="0">
                <a:solidFill>
                  <a:srgbClr val="002060"/>
                </a:solidFill>
                <a:latin typeface="Century Gothic" panose="020B0502020202020204" pitchFamily="34" charset="0"/>
                <a:ea typeface="+mn-ea"/>
              </a:rPr>
              <a:t> </a:t>
            </a:r>
            <a:endParaRPr lang="ru-RU" sz="1800" dirty="0">
              <a:latin typeface="Century Gothic" panose="020B0502020202020204" pitchFamily="34" charset="0"/>
            </a:endParaRPr>
          </a:p>
        </p:txBody>
      </p:sp>
      <p:sp>
        <p:nvSpPr>
          <p:cNvPr id="6" name="Текст 2"/>
          <p:cNvSpPr txBox="1">
            <a:spLocks/>
          </p:cNvSpPr>
          <p:nvPr/>
        </p:nvSpPr>
        <p:spPr>
          <a:xfrm>
            <a:off x="438150" y="76201"/>
            <a:ext cx="11677650" cy="3143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b="1" kern="1200">
                <a:solidFill>
                  <a:schemeClr val="accent1">
                    <a:lumMod val="75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b="1" kern="1200">
                <a:solidFill>
                  <a:schemeClr val="accent1">
                    <a:lumMod val="75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b="1" kern="1200">
                <a:solidFill>
                  <a:schemeClr val="accent1">
                    <a:lumMod val="75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1" kern="1200">
                <a:solidFill>
                  <a:schemeClr val="accent1">
                    <a:lumMod val="75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1" kern="1200">
                <a:solidFill>
                  <a:schemeClr val="accent1">
                    <a:lumMod val="75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ru-RU" sz="1200" dirty="0" smtClean="0">
              <a:solidFill>
                <a:srgbClr val="002060"/>
              </a:solidFill>
              <a:latin typeface="Century Gothic" panose="020B0502020202020204" pitchFamily="34" charset="0"/>
              <a:ea typeface="+mn-ea"/>
            </a:endParaRPr>
          </a:p>
          <a:p>
            <a:pPr marL="0" indent="0" algn="ctr">
              <a:buNone/>
            </a:pPr>
            <a:r>
              <a:rPr lang="ru-RU" sz="1200" dirty="0" smtClean="0">
                <a:solidFill>
                  <a:srgbClr val="002060"/>
                </a:solidFill>
                <a:latin typeface="Century Gothic" panose="020B0502020202020204" pitchFamily="34" charset="0"/>
                <a:ea typeface="+mn-ea"/>
              </a:rPr>
              <a:t>КОЛИЧЕСТВО СТУДЕНТОВ ТГПУ С УКАЗАНИЕМ ПРОФИЛЯ НАПРАВЛЕНИЯ ПОДГОТОВКИ </a:t>
            </a:r>
            <a:r>
              <a:rPr lang="ru-RU" sz="1400" dirty="0" smtClean="0">
                <a:solidFill>
                  <a:srgbClr val="002060"/>
                </a:solidFill>
                <a:latin typeface="Century Gothic" panose="020B0502020202020204" pitchFamily="34" charset="0"/>
                <a:ea typeface="+mn-ea"/>
              </a:rPr>
              <a:t>(</a:t>
            </a:r>
            <a:r>
              <a:rPr lang="ru-RU" sz="1400" dirty="0" err="1">
                <a:solidFill>
                  <a:srgbClr val="002060"/>
                </a:solidFill>
                <a:latin typeface="Century Gothic" panose="020B0502020202020204" pitchFamily="34" charset="0"/>
                <a:ea typeface="+mn-ea"/>
              </a:rPr>
              <a:t>бакалавриат</a:t>
            </a:r>
            <a:r>
              <a:rPr lang="ru-RU" sz="1400" dirty="0">
                <a:solidFill>
                  <a:srgbClr val="002060"/>
                </a:solidFill>
                <a:latin typeface="Century Gothic" panose="020B0502020202020204" pitchFamily="34" charset="0"/>
                <a:ea typeface="+mn-ea"/>
              </a:rPr>
              <a:t>, </a:t>
            </a:r>
            <a:r>
              <a:rPr lang="ru-RU" sz="1400" dirty="0" err="1">
                <a:solidFill>
                  <a:srgbClr val="002060"/>
                </a:solidFill>
                <a:latin typeface="Century Gothic" panose="020B0502020202020204" pitchFamily="34" charset="0"/>
                <a:ea typeface="+mn-ea"/>
              </a:rPr>
              <a:t>специалитет</a:t>
            </a:r>
            <a:r>
              <a:rPr lang="ru-RU" sz="1400" dirty="0" smtClean="0">
                <a:solidFill>
                  <a:srgbClr val="002060"/>
                </a:solidFill>
                <a:latin typeface="Century Gothic" panose="020B0502020202020204" pitchFamily="34" charset="0"/>
                <a:ea typeface="+mn-ea"/>
              </a:rPr>
              <a:t>), 2024 г. </a:t>
            </a:r>
            <a:endParaRPr lang="ru-RU" sz="1800" dirty="0">
              <a:latin typeface="Century Gothic" panose="020B0502020202020204" pitchFamily="34" charset="0"/>
            </a:endParaRP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ru-RU" sz="1400" dirty="0" smtClean="0">
                <a:solidFill>
                  <a:srgbClr val="002060"/>
                </a:solidFill>
                <a:latin typeface="Century Gothic" panose="020B0502020202020204" pitchFamily="34" charset="0"/>
                <a:ea typeface="+mn-ea"/>
              </a:rPr>
              <a:t>  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" y="-32328"/>
            <a:ext cx="1352549" cy="4228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48253515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sz="quarter" idx="10"/>
          </p:nvPr>
        </p:nvSpPr>
        <p:spPr>
          <a:xfrm>
            <a:off x="873578" y="-117060"/>
            <a:ext cx="9854293" cy="825818"/>
          </a:xfrm>
        </p:spPr>
        <p:txBody>
          <a:bodyPr/>
          <a:lstStyle/>
          <a:p>
            <a:pPr marL="0" lv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1200" dirty="0">
                <a:solidFill>
                  <a:srgbClr val="002060"/>
                </a:solidFill>
                <a:latin typeface="Century Gothic" panose="020B0502020202020204" pitchFamily="34" charset="0"/>
                <a:ea typeface="+mn-ea"/>
              </a:rPr>
              <a:t>КОЛИЧЕСТВО СТУДЕНТОВ ТГПУ С УКАЗАНИЕМ ПРОФИЛЯ НАПРАВЛЕНИЯ ПОДГОТОВКИ </a:t>
            </a:r>
            <a:r>
              <a:rPr lang="ru-RU" sz="1400" dirty="0" smtClean="0">
                <a:solidFill>
                  <a:srgbClr val="002060"/>
                </a:solidFill>
                <a:latin typeface="Century Gothic" panose="020B0502020202020204" pitchFamily="34" charset="0"/>
                <a:ea typeface="+mn-ea"/>
              </a:rPr>
              <a:t>(магистратура), 2024 </a:t>
            </a:r>
            <a:endParaRPr lang="ru-RU" sz="1800" dirty="0">
              <a:solidFill>
                <a:prstClr val="black"/>
              </a:solidFill>
              <a:latin typeface="Century Gothic" panose="020B0502020202020204" pitchFamily="34" charset="0"/>
              <a:ea typeface="+mn-ea"/>
            </a:endParaRPr>
          </a:p>
        </p:txBody>
      </p:sp>
      <p:sp>
        <p:nvSpPr>
          <p:cNvPr id="6" name="Текст 2"/>
          <p:cNvSpPr txBox="1">
            <a:spLocks/>
          </p:cNvSpPr>
          <p:nvPr/>
        </p:nvSpPr>
        <p:spPr>
          <a:xfrm>
            <a:off x="1712912" y="975762"/>
            <a:ext cx="10092261" cy="4957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b="1" kern="1200">
                <a:solidFill>
                  <a:schemeClr val="accent1">
                    <a:lumMod val="75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b="1" kern="1200">
                <a:solidFill>
                  <a:schemeClr val="accent1">
                    <a:lumMod val="75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b="1" kern="1200">
                <a:solidFill>
                  <a:schemeClr val="accent1">
                    <a:lumMod val="75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1" kern="1200">
                <a:solidFill>
                  <a:schemeClr val="accent1">
                    <a:lumMod val="75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1" kern="1200">
                <a:solidFill>
                  <a:schemeClr val="accent1">
                    <a:lumMod val="75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ru-RU" sz="1000" dirty="0" smtClean="0">
                <a:solidFill>
                  <a:srgbClr val="000000"/>
                </a:solidFill>
                <a:latin typeface="Arial Cyr"/>
                <a:ea typeface="+mn-ea"/>
              </a:rPr>
              <a:t> </a:t>
            </a:r>
            <a:r>
              <a:rPr lang="ru-RU" sz="1800" dirty="0" smtClean="0">
                <a:latin typeface="Century Gothic" panose="020B0502020202020204" pitchFamily="34" charset="0"/>
                <a:ea typeface="+mn-ea"/>
              </a:rPr>
              <a:t>КОЛИЧЕСТВО СТУДЕНТОВ МАГИСТРАНТОВ ПО РАЙОНАМ ТОМСКОЙ ОБЛАСТИ С УКАЗАНИЕМ ПРОФИЛЯ НАПРАВЛЕНИЯ ПОДГОТОВКИ</a:t>
            </a:r>
            <a:endParaRPr lang="ru-RU" sz="1800" dirty="0">
              <a:latin typeface="Century Gothic" panose="020B0502020202020204" pitchFamily="34" charset="0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99444487"/>
              </p:ext>
            </p:extLst>
          </p:nvPr>
        </p:nvGraphicFramePr>
        <p:xfrm>
          <a:off x="-1" y="257010"/>
          <a:ext cx="12192001" cy="638660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703993">
                  <a:extLst>
                    <a:ext uri="{9D8B030D-6E8A-4147-A177-3AD203B41FA5}">
                      <a16:colId xmlns:a16="http://schemas.microsoft.com/office/drawing/2014/main" xmlns="" val="3410115955"/>
                    </a:ext>
                  </a:extLst>
                </a:gridCol>
                <a:gridCol w="494132">
                  <a:extLst>
                    <a:ext uri="{9D8B030D-6E8A-4147-A177-3AD203B41FA5}">
                      <a16:colId xmlns:a16="http://schemas.microsoft.com/office/drawing/2014/main" xmlns="" val="1141111827"/>
                    </a:ext>
                  </a:extLst>
                </a:gridCol>
                <a:gridCol w="549033">
                  <a:extLst>
                    <a:ext uri="{9D8B030D-6E8A-4147-A177-3AD203B41FA5}">
                      <a16:colId xmlns:a16="http://schemas.microsoft.com/office/drawing/2014/main" xmlns="" val="383203963"/>
                    </a:ext>
                  </a:extLst>
                </a:gridCol>
                <a:gridCol w="562760">
                  <a:extLst>
                    <a:ext uri="{9D8B030D-6E8A-4147-A177-3AD203B41FA5}">
                      <a16:colId xmlns:a16="http://schemas.microsoft.com/office/drawing/2014/main" xmlns="" val="3617889816"/>
                    </a:ext>
                  </a:extLst>
                </a:gridCol>
                <a:gridCol w="439226">
                  <a:extLst>
                    <a:ext uri="{9D8B030D-6E8A-4147-A177-3AD203B41FA5}">
                      <a16:colId xmlns:a16="http://schemas.microsoft.com/office/drawing/2014/main" xmlns="" val="2375141818"/>
                    </a:ext>
                  </a:extLst>
                </a:gridCol>
                <a:gridCol w="384325">
                  <a:extLst>
                    <a:ext uri="{9D8B030D-6E8A-4147-A177-3AD203B41FA5}">
                      <a16:colId xmlns:a16="http://schemas.microsoft.com/office/drawing/2014/main" xmlns="" val="1921260328"/>
                    </a:ext>
                  </a:extLst>
                </a:gridCol>
                <a:gridCol w="384325">
                  <a:extLst>
                    <a:ext uri="{9D8B030D-6E8A-4147-A177-3AD203B41FA5}">
                      <a16:colId xmlns:a16="http://schemas.microsoft.com/office/drawing/2014/main" xmlns="" val="1457350267"/>
                    </a:ext>
                  </a:extLst>
                </a:gridCol>
                <a:gridCol w="398049">
                  <a:extLst>
                    <a:ext uri="{9D8B030D-6E8A-4147-A177-3AD203B41FA5}">
                      <a16:colId xmlns:a16="http://schemas.microsoft.com/office/drawing/2014/main" xmlns="" val="2578871691"/>
                    </a:ext>
                  </a:extLst>
                </a:gridCol>
                <a:gridCol w="360305">
                  <a:extLst>
                    <a:ext uri="{9D8B030D-6E8A-4147-A177-3AD203B41FA5}">
                      <a16:colId xmlns:a16="http://schemas.microsoft.com/office/drawing/2014/main" xmlns="" val="831321457"/>
                    </a:ext>
                  </a:extLst>
                </a:gridCol>
                <a:gridCol w="483836">
                  <a:extLst>
                    <a:ext uri="{9D8B030D-6E8A-4147-A177-3AD203B41FA5}">
                      <a16:colId xmlns:a16="http://schemas.microsoft.com/office/drawing/2014/main" xmlns="" val="2141598169"/>
                    </a:ext>
                  </a:extLst>
                </a:gridCol>
                <a:gridCol w="398049">
                  <a:extLst>
                    <a:ext uri="{9D8B030D-6E8A-4147-A177-3AD203B41FA5}">
                      <a16:colId xmlns:a16="http://schemas.microsoft.com/office/drawing/2014/main" xmlns="" val="3034534872"/>
                    </a:ext>
                  </a:extLst>
                </a:gridCol>
                <a:gridCol w="401482">
                  <a:extLst>
                    <a:ext uri="{9D8B030D-6E8A-4147-A177-3AD203B41FA5}">
                      <a16:colId xmlns:a16="http://schemas.microsoft.com/office/drawing/2014/main" xmlns="" val="5351307"/>
                    </a:ext>
                  </a:extLst>
                </a:gridCol>
                <a:gridCol w="442660">
                  <a:extLst>
                    <a:ext uri="{9D8B030D-6E8A-4147-A177-3AD203B41FA5}">
                      <a16:colId xmlns:a16="http://schemas.microsoft.com/office/drawing/2014/main" xmlns="" val="1072963805"/>
                    </a:ext>
                  </a:extLst>
                </a:gridCol>
                <a:gridCol w="549033">
                  <a:extLst>
                    <a:ext uri="{9D8B030D-6E8A-4147-A177-3AD203B41FA5}">
                      <a16:colId xmlns:a16="http://schemas.microsoft.com/office/drawing/2014/main" xmlns="" val="1638510445"/>
                    </a:ext>
                  </a:extLst>
                </a:gridCol>
                <a:gridCol w="521584">
                  <a:extLst>
                    <a:ext uri="{9D8B030D-6E8A-4147-A177-3AD203B41FA5}">
                      <a16:colId xmlns:a16="http://schemas.microsoft.com/office/drawing/2014/main" xmlns="" val="190144149"/>
                    </a:ext>
                  </a:extLst>
                </a:gridCol>
                <a:gridCol w="521584">
                  <a:extLst>
                    <a:ext uri="{9D8B030D-6E8A-4147-A177-3AD203B41FA5}">
                      <a16:colId xmlns:a16="http://schemas.microsoft.com/office/drawing/2014/main" xmlns="" val="3674499129"/>
                    </a:ext>
                  </a:extLst>
                </a:gridCol>
                <a:gridCol w="521584">
                  <a:extLst>
                    <a:ext uri="{9D8B030D-6E8A-4147-A177-3AD203B41FA5}">
                      <a16:colId xmlns:a16="http://schemas.microsoft.com/office/drawing/2014/main" xmlns="" val="2856698"/>
                    </a:ext>
                  </a:extLst>
                </a:gridCol>
                <a:gridCol w="521584">
                  <a:extLst>
                    <a:ext uri="{9D8B030D-6E8A-4147-A177-3AD203B41FA5}">
                      <a16:colId xmlns:a16="http://schemas.microsoft.com/office/drawing/2014/main" xmlns="" val="2636202483"/>
                    </a:ext>
                  </a:extLst>
                </a:gridCol>
                <a:gridCol w="466680">
                  <a:extLst>
                    <a:ext uri="{9D8B030D-6E8A-4147-A177-3AD203B41FA5}">
                      <a16:colId xmlns:a16="http://schemas.microsoft.com/office/drawing/2014/main" xmlns="" val="2949682873"/>
                    </a:ext>
                  </a:extLst>
                </a:gridCol>
                <a:gridCol w="521584">
                  <a:extLst>
                    <a:ext uri="{9D8B030D-6E8A-4147-A177-3AD203B41FA5}">
                      <a16:colId xmlns:a16="http://schemas.microsoft.com/office/drawing/2014/main" xmlns="" val="3995506673"/>
                    </a:ext>
                  </a:extLst>
                </a:gridCol>
                <a:gridCol w="566193">
                  <a:extLst>
                    <a:ext uri="{9D8B030D-6E8A-4147-A177-3AD203B41FA5}">
                      <a16:colId xmlns:a16="http://schemas.microsoft.com/office/drawing/2014/main" xmlns="" val="3565402432"/>
                    </a:ext>
                  </a:extLst>
                </a:gridCol>
              </a:tblGrid>
              <a:tr h="957473"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ПРОФИЛИ</a:t>
                      </a:r>
                      <a:endParaRPr lang="ru-RU" sz="800" b="1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 cap="all" baseline="0" dirty="0">
                          <a:solidFill>
                            <a:srgbClr val="002060"/>
                          </a:solidFill>
                          <a:effectLst/>
                        </a:rPr>
                        <a:t>Томск</a:t>
                      </a:r>
                      <a:endParaRPr lang="ru-RU" sz="800" b="1" i="0" u="none" strike="noStrike" cap="all" baseline="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vert="vert27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 cap="all" baseline="0" dirty="0">
                          <a:solidFill>
                            <a:srgbClr val="002060"/>
                          </a:solidFill>
                          <a:effectLst/>
                        </a:rPr>
                        <a:t>Северск</a:t>
                      </a:r>
                      <a:endParaRPr lang="ru-RU" sz="800" b="1" i="0" u="none" strike="noStrike" cap="all" baseline="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vert="vert27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 cap="all" baseline="0" dirty="0">
                          <a:solidFill>
                            <a:srgbClr val="002060"/>
                          </a:solidFill>
                          <a:effectLst/>
                        </a:rPr>
                        <a:t>Томский </a:t>
                      </a:r>
                      <a:endParaRPr lang="ru-RU" sz="800" b="1" i="0" u="none" strike="noStrike" cap="all" baseline="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vert="vert27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 cap="all" baseline="0" dirty="0" err="1">
                          <a:solidFill>
                            <a:srgbClr val="002060"/>
                          </a:solidFill>
                          <a:effectLst/>
                        </a:rPr>
                        <a:t>Асиновский</a:t>
                      </a:r>
                      <a:endParaRPr lang="ru-RU" sz="800" b="1" i="0" u="none" strike="noStrike" cap="all" baseline="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vert="vert27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 cap="all" baseline="0" dirty="0">
                          <a:solidFill>
                            <a:srgbClr val="002060"/>
                          </a:solidFill>
                          <a:effectLst/>
                        </a:rPr>
                        <a:t>Александровский</a:t>
                      </a:r>
                      <a:endParaRPr lang="ru-RU" sz="800" b="1" i="0" u="none" strike="noStrike" cap="all" baseline="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vert="vert27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 cap="all" baseline="0" dirty="0" err="1">
                          <a:solidFill>
                            <a:srgbClr val="002060"/>
                          </a:solidFill>
                          <a:effectLst/>
                        </a:rPr>
                        <a:t>Бакчарский</a:t>
                      </a:r>
                      <a:r>
                        <a:rPr lang="ru-RU" sz="800" b="1" u="none" strike="noStrike" cap="all" baseline="0" dirty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endParaRPr lang="ru-RU" sz="800" b="1" i="0" u="none" strike="noStrike" cap="all" baseline="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vert="vert27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 cap="all" baseline="0" dirty="0" err="1">
                          <a:solidFill>
                            <a:srgbClr val="002060"/>
                          </a:solidFill>
                          <a:effectLst/>
                        </a:rPr>
                        <a:t>Верхнекетский</a:t>
                      </a:r>
                      <a:r>
                        <a:rPr lang="ru-RU" sz="800" b="1" u="none" strike="noStrike" cap="all" baseline="0" dirty="0">
                          <a:solidFill>
                            <a:srgbClr val="002060"/>
                          </a:solidFill>
                          <a:effectLst/>
                        </a:rPr>
                        <a:t>  </a:t>
                      </a:r>
                      <a:endParaRPr lang="ru-RU" sz="800" b="1" i="0" u="none" strike="noStrike" cap="all" baseline="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vert="vert27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 cap="all" baseline="0" dirty="0">
                          <a:solidFill>
                            <a:srgbClr val="002060"/>
                          </a:solidFill>
                          <a:effectLst/>
                        </a:rPr>
                        <a:t>Зырянский </a:t>
                      </a:r>
                      <a:endParaRPr lang="ru-RU" sz="800" b="1" i="0" u="none" strike="noStrike" cap="all" baseline="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vert="vert27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 cap="all" baseline="0" dirty="0" err="1">
                          <a:solidFill>
                            <a:srgbClr val="002060"/>
                          </a:solidFill>
                          <a:effectLst/>
                        </a:rPr>
                        <a:t>Каргасокский</a:t>
                      </a:r>
                      <a:r>
                        <a:rPr lang="ru-RU" sz="800" b="1" u="none" strike="noStrike" cap="all" baseline="0" dirty="0">
                          <a:solidFill>
                            <a:srgbClr val="002060"/>
                          </a:solidFill>
                          <a:effectLst/>
                        </a:rPr>
                        <a:t>  </a:t>
                      </a:r>
                      <a:endParaRPr lang="ru-RU" sz="800" b="1" i="0" u="none" strike="noStrike" cap="all" baseline="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vert="vert27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 cap="all" baseline="0">
                          <a:solidFill>
                            <a:srgbClr val="002060"/>
                          </a:solidFill>
                          <a:effectLst/>
                        </a:rPr>
                        <a:t>Кедровый</a:t>
                      </a:r>
                      <a:endParaRPr lang="ru-RU" sz="800" b="1" i="0" u="none" strike="noStrike" cap="all" baseline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vert="vert27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 cap="all" baseline="0" dirty="0" err="1">
                          <a:solidFill>
                            <a:srgbClr val="002060"/>
                          </a:solidFill>
                          <a:effectLst/>
                        </a:rPr>
                        <a:t>Кожевниковский</a:t>
                      </a:r>
                      <a:r>
                        <a:rPr lang="ru-RU" sz="800" b="1" u="none" strike="noStrike" cap="all" baseline="0" dirty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endParaRPr lang="ru-RU" sz="800" b="1" i="0" u="none" strike="noStrike" cap="all" baseline="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vert="vert27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 cap="all" baseline="0" dirty="0" err="1">
                          <a:solidFill>
                            <a:srgbClr val="002060"/>
                          </a:solidFill>
                          <a:effectLst/>
                        </a:rPr>
                        <a:t>Колпашевский</a:t>
                      </a:r>
                      <a:r>
                        <a:rPr lang="ru-RU" sz="800" b="1" u="none" strike="noStrike" cap="all" baseline="0" dirty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endParaRPr lang="ru-RU" sz="800" b="1" i="0" u="none" strike="noStrike" cap="all" baseline="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vert="vert27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 cap="all" baseline="0" dirty="0" err="1">
                          <a:solidFill>
                            <a:srgbClr val="002060"/>
                          </a:solidFill>
                          <a:effectLst/>
                        </a:rPr>
                        <a:t>Кривошеинский</a:t>
                      </a:r>
                      <a:r>
                        <a:rPr lang="ru-RU" sz="800" b="1" u="none" strike="noStrike" cap="all" baseline="0" dirty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endParaRPr lang="ru-RU" sz="800" b="1" i="0" u="none" strike="noStrike" cap="all" baseline="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vert="vert27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 cap="all" baseline="0" dirty="0" err="1">
                          <a:solidFill>
                            <a:srgbClr val="002060"/>
                          </a:solidFill>
                          <a:effectLst/>
                        </a:rPr>
                        <a:t>Молчановский</a:t>
                      </a:r>
                      <a:r>
                        <a:rPr lang="ru-RU" sz="800" b="1" u="none" strike="noStrike" cap="all" baseline="0" dirty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endParaRPr lang="ru-RU" sz="800" b="1" i="0" u="none" strike="noStrike" cap="all" baseline="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vert="vert27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 cap="all" baseline="0" dirty="0" err="1">
                          <a:solidFill>
                            <a:srgbClr val="002060"/>
                          </a:solidFill>
                          <a:effectLst/>
                        </a:rPr>
                        <a:t>Парабельский</a:t>
                      </a:r>
                      <a:r>
                        <a:rPr lang="ru-RU" sz="800" b="1" u="none" strike="noStrike" cap="all" baseline="0" dirty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endParaRPr lang="ru-RU" sz="800" b="1" i="0" u="none" strike="noStrike" cap="all" baseline="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vert="vert27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 cap="all" baseline="0" dirty="0">
                          <a:solidFill>
                            <a:srgbClr val="002060"/>
                          </a:solidFill>
                          <a:effectLst/>
                        </a:rPr>
                        <a:t>Первомайский </a:t>
                      </a:r>
                      <a:endParaRPr lang="ru-RU" sz="800" b="1" i="0" u="none" strike="noStrike" cap="all" baseline="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vert="vert27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 cap="all" baseline="0" dirty="0" err="1">
                          <a:solidFill>
                            <a:srgbClr val="002060"/>
                          </a:solidFill>
                          <a:effectLst/>
                        </a:rPr>
                        <a:t>Тегульдетский</a:t>
                      </a:r>
                      <a:r>
                        <a:rPr lang="ru-RU" sz="800" b="1" u="none" strike="noStrike" cap="all" baseline="0" dirty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endParaRPr lang="ru-RU" sz="800" b="1" i="0" u="none" strike="noStrike" cap="all" baseline="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vert="vert27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 cap="all" baseline="0" dirty="0" err="1">
                          <a:solidFill>
                            <a:srgbClr val="002060"/>
                          </a:solidFill>
                          <a:effectLst/>
                        </a:rPr>
                        <a:t>Чаинский</a:t>
                      </a:r>
                      <a:r>
                        <a:rPr lang="ru-RU" sz="800" b="1" u="none" strike="noStrike" cap="all" baseline="0" dirty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endParaRPr lang="ru-RU" sz="800" b="1" i="0" u="none" strike="noStrike" cap="all" baseline="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vert="vert27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 cap="all" baseline="0" dirty="0" err="1">
                          <a:solidFill>
                            <a:srgbClr val="002060"/>
                          </a:solidFill>
                          <a:effectLst/>
                        </a:rPr>
                        <a:t>Шегарский</a:t>
                      </a:r>
                      <a:r>
                        <a:rPr lang="ru-RU" sz="800" b="1" u="none" strike="noStrike" cap="all" baseline="0" dirty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endParaRPr lang="ru-RU" sz="800" b="1" i="0" u="none" strike="noStrike" cap="all" baseline="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vert="vert27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 cap="all" baseline="0" dirty="0">
                          <a:solidFill>
                            <a:srgbClr val="002060"/>
                          </a:solidFill>
                          <a:effectLst/>
                        </a:rPr>
                        <a:t>г. Стрежевой</a:t>
                      </a:r>
                      <a:endParaRPr lang="ru-RU" sz="800" b="1" i="0" u="none" strike="noStrike" cap="all" baseline="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vert="vert27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228828817"/>
                  </a:ext>
                </a:extLst>
              </a:tr>
              <a:tr h="118143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Прикладная математика</a:t>
                      </a:r>
                      <a:endParaRPr lang="ru-RU" sz="8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u="none" strike="noStrike" dirty="0">
                          <a:solidFill>
                            <a:srgbClr val="002060"/>
                          </a:solidFill>
                          <a:effectLst/>
                        </a:rPr>
                        <a:t>7</a:t>
                      </a:r>
                      <a:endParaRPr lang="ru-RU" sz="8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 dirty="0">
                          <a:solidFill>
                            <a:srgbClr val="002060"/>
                          </a:solidFill>
                          <a:effectLst/>
                        </a:rPr>
                        <a:t>2</a:t>
                      </a:r>
                      <a:endParaRPr lang="ru-RU" sz="8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 dirty="0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 dirty="0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 dirty="0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 dirty="0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 dirty="0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effectLst/>
                        </a:rPr>
                        <a:t>1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extLst>
                  <a:ext uri="{0D108BD9-81ED-4DB2-BD59-A6C34878D82A}">
                    <a16:rowId xmlns:a16="http://schemas.microsoft.com/office/drawing/2014/main" xmlns="" val="3443462620"/>
                  </a:ext>
                </a:extLst>
              </a:tr>
              <a:tr h="118143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Прикладная информатика</a:t>
                      </a:r>
                      <a:endParaRPr lang="ru-RU" sz="8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2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 dirty="0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 dirty="0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extLst>
                  <a:ext uri="{0D108BD9-81ED-4DB2-BD59-A6C34878D82A}">
                    <a16:rowId xmlns:a16="http://schemas.microsoft.com/office/drawing/2014/main" xmlns="" val="2047594467"/>
                  </a:ext>
                </a:extLst>
              </a:tr>
              <a:tr h="118143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Теоретическая физика</a:t>
                      </a:r>
                      <a:endParaRPr lang="ru-RU" sz="8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5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 dirty="0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extLst>
                  <a:ext uri="{0D108BD9-81ED-4DB2-BD59-A6C34878D82A}">
                    <a16:rowId xmlns:a16="http://schemas.microsoft.com/office/drawing/2014/main" xmlns="" val="3154513086"/>
                  </a:ext>
                </a:extLst>
              </a:tr>
              <a:tr h="118143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u="none" strike="noStrike">
                          <a:solidFill>
                            <a:srgbClr val="002060"/>
                          </a:solidFill>
                          <a:effectLst/>
                        </a:rPr>
                        <a:t>Филологическое образование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 dirty="0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 dirty="0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extLst>
                  <a:ext uri="{0D108BD9-81ED-4DB2-BD59-A6C34878D82A}">
                    <a16:rowId xmlns:a16="http://schemas.microsoft.com/office/drawing/2014/main" xmlns="" val="2092281821"/>
                  </a:ext>
                </a:extLst>
              </a:tr>
              <a:tr h="118143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u="none" strike="noStrike">
                          <a:solidFill>
                            <a:srgbClr val="002060"/>
                          </a:solidFill>
                          <a:effectLst/>
                        </a:rPr>
                        <a:t>Историческое образование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u="none" strike="noStrike" dirty="0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 dirty="0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endParaRPr lang="ru-RU" sz="8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extLst>
                  <a:ext uri="{0D108BD9-81ED-4DB2-BD59-A6C34878D82A}">
                    <a16:rowId xmlns:a16="http://schemas.microsoft.com/office/drawing/2014/main" xmlns="" val="1757460256"/>
                  </a:ext>
                </a:extLst>
              </a:tr>
              <a:tr h="118143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u="none" strike="noStrike">
                          <a:solidFill>
                            <a:srgbClr val="002060"/>
                          </a:solidFill>
                          <a:effectLst/>
                        </a:rPr>
                        <a:t>Лингвокультурология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7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 dirty="0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endParaRPr lang="ru-RU" sz="8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 dirty="0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endParaRPr lang="ru-RU" sz="8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extLst>
                  <a:ext uri="{0D108BD9-81ED-4DB2-BD59-A6C34878D82A}">
                    <a16:rowId xmlns:a16="http://schemas.microsoft.com/office/drawing/2014/main" xmlns="" val="933896643"/>
                  </a:ext>
                </a:extLst>
              </a:tr>
              <a:tr h="118143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Иностранный язык</a:t>
                      </a:r>
                      <a:endParaRPr lang="ru-RU" sz="8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3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 dirty="0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 dirty="0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extLst>
                  <a:ext uri="{0D108BD9-81ED-4DB2-BD59-A6C34878D82A}">
                    <a16:rowId xmlns:a16="http://schemas.microsoft.com/office/drawing/2014/main" xmlns="" val="3974813701"/>
                  </a:ext>
                </a:extLst>
              </a:tr>
              <a:tr h="118143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u="none" strike="noStrike">
                          <a:solidFill>
                            <a:srgbClr val="002060"/>
                          </a:solidFill>
                          <a:effectLst/>
                        </a:rPr>
                        <a:t>Иноязычное образование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4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 dirty="0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extLst>
                  <a:ext uri="{0D108BD9-81ED-4DB2-BD59-A6C34878D82A}">
                    <a16:rowId xmlns:a16="http://schemas.microsoft.com/office/drawing/2014/main" xmlns="" val="789571484"/>
                  </a:ext>
                </a:extLst>
              </a:tr>
              <a:tr h="118143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Перевод и </a:t>
                      </a:r>
                      <a:r>
                        <a:rPr lang="ru-RU" sz="800" u="none" strike="noStrike" dirty="0" err="1">
                          <a:solidFill>
                            <a:srgbClr val="002060"/>
                          </a:solidFill>
                          <a:effectLst/>
                        </a:rPr>
                        <a:t>переводоведение</a:t>
                      </a:r>
                      <a:endParaRPr lang="ru-RU" sz="8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2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extLst>
                  <a:ext uri="{0D108BD9-81ED-4DB2-BD59-A6C34878D82A}">
                    <a16:rowId xmlns:a16="http://schemas.microsoft.com/office/drawing/2014/main" xmlns="" val="1563351613"/>
                  </a:ext>
                </a:extLst>
              </a:tr>
              <a:tr h="164856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Практическая психология и консультирование в образовании</a:t>
                      </a:r>
                      <a:endParaRPr lang="ru-RU" sz="8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51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3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4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2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extLst>
                  <a:ext uri="{0D108BD9-81ED-4DB2-BD59-A6C34878D82A}">
                    <a16:rowId xmlns:a16="http://schemas.microsoft.com/office/drawing/2014/main" xmlns="" val="4038765122"/>
                  </a:ext>
                </a:extLst>
              </a:tr>
              <a:tr h="118143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Логопедическая коррекция детей и взрослых</a:t>
                      </a:r>
                      <a:endParaRPr lang="ru-RU" sz="8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47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10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4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5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2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2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effectLst/>
                        </a:rPr>
                        <a:t>1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extLst>
                  <a:ext uri="{0D108BD9-81ED-4DB2-BD59-A6C34878D82A}">
                    <a16:rowId xmlns:a16="http://schemas.microsoft.com/office/drawing/2014/main" xmlns="" val="1446953883"/>
                  </a:ext>
                </a:extLst>
              </a:tr>
              <a:tr h="232402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u="none" strike="noStrike">
                          <a:solidFill>
                            <a:srgbClr val="002060"/>
                          </a:solidFill>
                          <a:effectLst/>
                        </a:rPr>
                        <a:t>Психолого-педагогическая реабиолитация лиц с ограниченными возможностями здоровья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24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9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2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 dirty="0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effectLst/>
                        </a:rPr>
                        <a:t>1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extLst>
                  <a:ext uri="{0D108BD9-81ED-4DB2-BD59-A6C34878D82A}">
                    <a16:rowId xmlns:a16="http://schemas.microsoft.com/office/drawing/2014/main" xmlns="" val="2525595124"/>
                  </a:ext>
                </a:extLst>
              </a:tr>
              <a:tr h="164856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Педагогика и психология инклюзивного образования</a:t>
                      </a:r>
                      <a:endParaRPr lang="ru-RU" sz="8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 dirty="0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endParaRPr lang="ru-RU" sz="8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 dirty="0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 dirty="0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extLst>
                  <a:ext uri="{0D108BD9-81ED-4DB2-BD59-A6C34878D82A}">
                    <a16:rowId xmlns:a16="http://schemas.microsoft.com/office/drawing/2014/main" xmlns="" val="676607609"/>
                  </a:ext>
                </a:extLst>
              </a:tr>
              <a:tr h="118143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u="none" strike="noStrike">
                          <a:solidFill>
                            <a:srgbClr val="002060"/>
                          </a:solidFill>
                          <a:effectLst/>
                        </a:rPr>
                        <a:t>Практическая психология и педагогика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10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 dirty="0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 dirty="0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extLst>
                  <a:ext uri="{0D108BD9-81ED-4DB2-BD59-A6C34878D82A}">
                    <a16:rowId xmlns:a16="http://schemas.microsoft.com/office/drawing/2014/main" xmlns="" val="1456587708"/>
                  </a:ext>
                </a:extLst>
              </a:tr>
              <a:tr h="118143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u="none" strike="noStrike">
                          <a:solidFill>
                            <a:srgbClr val="002060"/>
                          </a:solidFill>
                          <a:effectLst/>
                        </a:rPr>
                        <a:t>Профриентация и карьерное консультирование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11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 dirty="0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endParaRPr lang="ru-RU" sz="8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 dirty="0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 dirty="0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effectLst/>
                        </a:rPr>
                        <a:t>1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extLst>
                  <a:ext uri="{0D108BD9-81ED-4DB2-BD59-A6C34878D82A}">
                    <a16:rowId xmlns:a16="http://schemas.microsoft.com/office/drawing/2014/main" xmlns="" val="2288942482"/>
                  </a:ext>
                </a:extLst>
              </a:tr>
              <a:tr h="118143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u="none" strike="noStrike">
                          <a:solidFill>
                            <a:srgbClr val="002060"/>
                          </a:solidFill>
                          <a:effectLst/>
                        </a:rPr>
                        <a:t>Управление в сфере культуры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 dirty="0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 dirty="0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extLst>
                  <a:ext uri="{0D108BD9-81ED-4DB2-BD59-A6C34878D82A}">
                    <a16:rowId xmlns:a16="http://schemas.microsoft.com/office/drawing/2014/main" xmlns="" val="970678659"/>
                  </a:ext>
                </a:extLst>
              </a:tr>
              <a:tr h="118143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Управление человеческими ресурсами</a:t>
                      </a:r>
                      <a:endParaRPr lang="ru-RU" sz="8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10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 dirty="0">
                          <a:solidFill>
                            <a:srgbClr val="002060"/>
                          </a:solidFill>
                          <a:effectLst/>
                        </a:rPr>
                        <a:t>2</a:t>
                      </a:r>
                      <a:endParaRPr lang="ru-RU" sz="8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 dirty="0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endParaRPr lang="ru-RU" sz="8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 dirty="0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effectLst/>
                        </a:rPr>
                        <a:t>1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extLst>
                  <a:ext uri="{0D108BD9-81ED-4DB2-BD59-A6C34878D82A}">
                    <a16:rowId xmlns:a16="http://schemas.microsoft.com/office/drawing/2014/main" xmlns="" val="1311027534"/>
                  </a:ext>
                </a:extLst>
              </a:tr>
              <a:tr h="118143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u="none" strike="noStrike">
                          <a:solidFill>
                            <a:srgbClr val="002060"/>
                          </a:solidFill>
                          <a:effectLst/>
                        </a:rPr>
                        <a:t>Управление в сфере образования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48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4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 dirty="0">
                          <a:solidFill>
                            <a:srgbClr val="002060"/>
                          </a:solidFill>
                          <a:effectLst/>
                        </a:rPr>
                        <a:t>9</a:t>
                      </a:r>
                      <a:endParaRPr lang="ru-RU" sz="8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 dirty="0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6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 dirty="0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2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effectLst/>
                        </a:rPr>
                        <a:t>2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effectLst/>
                        </a:rPr>
                        <a:t>5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extLst>
                  <a:ext uri="{0D108BD9-81ED-4DB2-BD59-A6C34878D82A}">
                    <a16:rowId xmlns:a16="http://schemas.microsoft.com/office/drawing/2014/main" xmlns="" val="100351850"/>
                  </a:ext>
                </a:extLst>
              </a:tr>
              <a:tr h="118143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u="none" strike="noStrike">
                          <a:solidFill>
                            <a:srgbClr val="002060"/>
                          </a:solidFill>
                          <a:effectLst/>
                        </a:rPr>
                        <a:t>Педагогика сельской школы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5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 dirty="0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endParaRPr lang="ru-RU" sz="8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 dirty="0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2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 dirty="0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2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effectLst/>
                        </a:rPr>
                        <a:t>3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extLst>
                  <a:ext uri="{0D108BD9-81ED-4DB2-BD59-A6C34878D82A}">
                    <a16:rowId xmlns:a16="http://schemas.microsoft.com/office/drawing/2014/main" xmlns="" val="205822401"/>
                  </a:ext>
                </a:extLst>
              </a:tr>
              <a:tr h="118143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u="none" strike="noStrike">
                          <a:solidFill>
                            <a:srgbClr val="002060"/>
                          </a:solidFill>
                          <a:effectLst/>
                        </a:rPr>
                        <a:t>Артпедагогика в социокультурной среде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12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 dirty="0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 dirty="0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extLst>
                  <a:ext uri="{0D108BD9-81ED-4DB2-BD59-A6C34878D82A}">
                    <a16:rowId xmlns:a16="http://schemas.microsoft.com/office/drawing/2014/main" xmlns="" val="2980400478"/>
                  </a:ext>
                </a:extLst>
              </a:tr>
              <a:tr h="118143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u="none" strike="noStrike">
                          <a:solidFill>
                            <a:srgbClr val="002060"/>
                          </a:solidFill>
                          <a:effectLst/>
                        </a:rPr>
                        <a:t>Искусство и артпедагогика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15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2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2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 dirty="0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 dirty="0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extLst>
                  <a:ext uri="{0D108BD9-81ED-4DB2-BD59-A6C34878D82A}">
                    <a16:rowId xmlns:a16="http://schemas.microsoft.com/office/drawing/2014/main" xmlns="" val="2341493862"/>
                  </a:ext>
                </a:extLst>
              </a:tr>
              <a:tr h="118143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Государственное и муниципальное управление</a:t>
                      </a:r>
                      <a:endParaRPr lang="ru-RU" sz="8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 dirty="0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 dirty="0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 dirty="0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extLst>
                  <a:ext uri="{0D108BD9-81ED-4DB2-BD59-A6C34878D82A}">
                    <a16:rowId xmlns:a16="http://schemas.microsoft.com/office/drawing/2014/main" xmlns="" val="849679157"/>
                  </a:ext>
                </a:extLst>
              </a:tr>
              <a:tr h="118143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Психология и педагогика развития дошкольника</a:t>
                      </a:r>
                      <a:endParaRPr lang="ru-RU" sz="8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 dirty="0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 dirty="0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2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extLst>
                  <a:ext uri="{0D108BD9-81ED-4DB2-BD59-A6C34878D82A}">
                    <a16:rowId xmlns:a16="http://schemas.microsoft.com/office/drawing/2014/main" xmlns="" val="57491563"/>
                  </a:ext>
                </a:extLst>
              </a:tr>
              <a:tr h="164856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u="none" strike="noStrike">
                          <a:solidFill>
                            <a:srgbClr val="002060"/>
                          </a:solidFill>
                          <a:effectLst/>
                        </a:rPr>
                        <a:t>Психология и педагогика начального образования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3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 dirty="0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 dirty="0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extLst>
                  <a:ext uri="{0D108BD9-81ED-4DB2-BD59-A6C34878D82A}">
                    <a16:rowId xmlns:a16="http://schemas.microsoft.com/office/drawing/2014/main" xmlns="" val="3892374779"/>
                  </a:ext>
                </a:extLst>
              </a:tr>
              <a:tr h="164856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Проектирование воспитательного пространства детства</a:t>
                      </a:r>
                      <a:endParaRPr lang="ru-RU" sz="8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6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2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3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2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 dirty="0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2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extLst>
                  <a:ext uri="{0D108BD9-81ED-4DB2-BD59-A6C34878D82A}">
                    <a16:rowId xmlns:a16="http://schemas.microsoft.com/office/drawing/2014/main" xmlns="" val="3600668740"/>
                  </a:ext>
                </a:extLst>
              </a:tr>
              <a:tr h="232402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Проектирование образовательной среды в области </a:t>
                      </a:r>
                      <a:r>
                        <a:rPr lang="ru-RU" sz="800" u="none" strike="noStrike" dirty="0" smtClean="0">
                          <a:solidFill>
                            <a:srgbClr val="002060"/>
                          </a:solidFill>
                          <a:effectLst/>
                        </a:rPr>
                        <a:t>биолого-химического </a:t>
                      </a:r>
                      <a:r>
                        <a:rPr lang="ru-RU" sz="8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образования</a:t>
                      </a:r>
                      <a:endParaRPr lang="ru-RU" sz="8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 dirty="0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 dirty="0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 dirty="0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 dirty="0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 dirty="0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 dirty="0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effectLst/>
                        </a:rPr>
                        <a:t>1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extLst>
                  <a:ext uri="{0D108BD9-81ED-4DB2-BD59-A6C34878D82A}">
                    <a16:rowId xmlns:a16="http://schemas.microsoft.com/office/drawing/2014/main" xmlns="" val="1505388840"/>
                  </a:ext>
                </a:extLst>
              </a:tr>
              <a:tr h="232402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Проектирование экосистем математического и </a:t>
                      </a:r>
                      <a:r>
                        <a:rPr lang="ru-RU" sz="800" u="none" strike="noStrike" dirty="0" smtClean="0">
                          <a:solidFill>
                            <a:srgbClr val="002060"/>
                          </a:solidFill>
                          <a:effectLst/>
                        </a:rPr>
                        <a:t>естественнонаучного </a:t>
                      </a:r>
                      <a:r>
                        <a:rPr lang="ru-RU" sz="8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образования</a:t>
                      </a:r>
                      <a:endParaRPr lang="ru-RU" sz="8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8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2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 dirty="0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 dirty="0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 dirty="0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 dirty="0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 dirty="0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extLst>
                  <a:ext uri="{0D108BD9-81ED-4DB2-BD59-A6C34878D82A}">
                    <a16:rowId xmlns:a16="http://schemas.microsoft.com/office/drawing/2014/main" xmlns="" val="3515334373"/>
                  </a:ext>
                </a:extLst>
              </a:tr>
              <a:tr h="232402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u="none" strike="noStrike" dirty="0" smtClean="0">
                          <a:solidFill>
                            <a:srgbClr val="002060"/>
                          </a:solidFill>
                          <a:effectLst/>
                        </a:rPr>
                        <a:t>Воспитательная, </a:t>
                      </a:r>
                      <a:r>
                        <a:rPr lang="ru-RU" sz="8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методическая, проектная деятельность в образовании</a:t>
                      </a:r>
                      <a:endParaRPr lang="ru-RU" sz="8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26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7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8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2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 dirty="0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 dirty="0">
                          <a:solidFill>
                            <a:srgbClr val="002060"/>
                          </a:solidFill>
                          <a:effectLst/>
                        </a:rPr>
                        <a:t>2</a:t>
                      </a:r>
                      <a:endParaRPr lang="ru-RU" sz="8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3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 dirty="0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 dirty="0">
                          <a:solidFill>
                            <a:srgbClr val="002060"/>
                          </a:solidFill>
                          <a:effectLst/>
                        </a:rPr>
                        <a:t>4</a:t>
                      </a:r>
                      <a:endParaRPr lang="ru-RU" sz="8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3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effectLst/>
                        </a:rPr>
                        <a:t>2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effectLst/>
                        </a:rPr>
                        <a:t>6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extLst>
                  <a:ext uri="{0D108BD9-81ED-4DB2-BD59-A6C34878D82A}">
                    <a16:rowId xmlns:a16="http://schemas.microsoft.com/office/drawing/2014/main" xmlns="" val="1269930674"/>
                  </a:ext>
                </a:extLst>
              </a:tr>
              <a:tr h="118143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Русский язык как иностранный </a:t>
                      </a:r>
                      <a:endParaRPr lang="ru-RU" sz="8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8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2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 dirty="0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 dirty="0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 dirty="0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extLst>
                  <a:ext uri="{0D108BD9-81ED-4DB2-BD59-A6C34878D82A}">
                    <a16:rowId xmlns:a16="http://schemas.microsoft.com/office/drawing/2014/main" xmlns="" val="2639977364"/>
                  </a:ext>
                </a:extLst>
              </a:tr>
              <a:tr h="118143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Историческое образование</a:t>
                      </a:r>
                      <a:endParaRPr lang="ru-RU" sz="8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 dirty="0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 dirty="0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 dirty="0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extLst>
                  <a:ext uri="{0D108BD9-81ED-4DB2-BD59-A6C34878D82A}">
                    <a16:rowId xmlns:a16="http://schemas.microsoft.com/office/drawing/2014/main" xmlns="" val="344496326"/>
                  </a:ext>
                </a:extLst>
              </a:tr>
              <a:tr h="118143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Педагогика и психология образования</a:t>
                      </a:r>
                      <a:endParaRPr lang="ru-RU" sz="8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7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3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 dirty="0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 dirty="0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 dirty="0">
                          <a:effectLst/>
                        </a:rPr>
                        <a:t>1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extLst>
                  <a:ext uri="{0D108BD9-81ED-4DB2-BD59-A6C34878D82A}">
                    <a16:rowId xmlns:a16="http://schemas.microsoft.com/office/drawing/2014/main" xmlns="" val="2700618644"/>
                  </a:ext>
                </a:extLst>
              </a:tr>
              <a:tr h="118143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Профессиональное обучение </a:t>
                      </a:r>
                      <a:endParaRPr lang="ru-RU" sz="8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6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 dirty="0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 dirty="0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 dirty="0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 dirty="0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 dirty="0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extLst>
                  <a:ext uri="{0D108BD9-81ED-4DB2-BD59-A6C34878D82A}">
                    <a16:rowId xmlns:a16="http://schemas.microsoft.com/office/drawing/2014/main" xmlns="" val="2488780476"/>
                  </a:ext>
                </a:extLst>
              </a:tr>
              <a:tr h="118143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u="none" strike="noStrike" dirty="0" err="1">
                          <a:solidFill>
                            <a:srgbClr val="002060"/>
                          </a:solidFill>
                          <a:effectLst/>
                        </a:rPr>
                        <a:t>Инноватика</a:t>
                      </a:r>
                      <a:r>
                        <a:rPr lang="ru-RU" sz="8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 в </a:t>
                      </a:r>
                      <a:r>
                        <a:rPr lang="ru-RU" sz="800" u="none" strike="noStrike" dirty="0" err="1">
                          <a:solidFill>
                            <a:srgbClr val="002060"/>
                          </a:solidFill>
                          <a:effectLst/>
                        </a:rPr>
                        <a:t>социогуманитарном</a:t>
                      </a:r>
                      <a:r>
                        <a:rPr lang="ru-RU" sz="8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 образовании</a:t>
                      </a:r>
                      <a:endParaRPr lang="ru-RU" sz="8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6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 dirty="0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 dirty="0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 dirty="0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 dirty="0">
                          <a:effectLst/>
                        </a:rPr>
                        <a:t> 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extLst>
                  <a:ext uri="{0D108BD9-81ED-4DB2-BD59-A6C34878D82A}">
                    <a16:rowId xmlns:a16="http://schemas.microsoft.com/office/drawing/2014/main" xmlns="" val="4079249979"/>
                  </a:ext>
                </a:extLst>
              </a:tr>
              <a:tr h="118143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Безопасность </a:t>
                      </a:r>
                      <a:r>
                        <a:rPr lang="ru-RU" sz="800" u="none" strike="noStrike" dirty="0" smtClean="0">
                          <a:solidFill>
                            <a:srgbClr val="002060"/>
                          </a:solidFill>
                          <a:effectLst/>
                        </a:rPr>
                        <a:t>жизнедеятельности</a:t>
                      </a:r>
                      <a:endParaRPr lang="ru-RU" sz="8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8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4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 dirty="0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 dirty="0">
                          <a:effectLst/>
                        </a:rPr>
                        <a:t> 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 dirty="0">
                          <a:effectLst/>
                        </a:rPr>
                        <a:t> 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extLst>
                  <a:ext uri="{0D108BD9-81ED-4DB2-BD59-A6C34878D82A}">
                    <a16:rowId xmlns:a16="http://schemas.microsoft.com/office/drawing/2014/main" xmlns="" val="1324379374"/>
                  </a:ext>
                </a:extLst>
              </a:tr>
              <a:tr h="232402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Предпринимательство и </a:t>
                      </a:r>
                      <a:r>
                        <a:rPr lang="ru-RU" sz="800" u="none" strike="noStrike" dirty="0" err="1">
                          <a:solidFill>
                            <a:srgbClr val="002060"/>
                          </a:solidFill>
                          <a:effectLst/>
                        </a:rPr>
                        <a:t>стартаппроектирование</a:t>
                      </a:r>
                      <a:r>
                        <a:rPr lang="ru-RU" sz="8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 в социальной сфере</a:t>
                      </a:r>
                      <a:endParaRPr lang="ru-RU" sz="8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9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 dirty="0">
                          <a:solidFill>
                            <a:srgbClr val="002060"/>
                          </a:solidFill>
                          <a:effectLst/>
                        </a:rPr>
                        <a:t>2</a:t>
                      </a:r>
                      <a:endParaRPr lang="ru-RU" sz="8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 dirty="0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 dirty="0">
                          <a:effectLst/>
                        </a:rPr>
                        <a:t> 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 dirty="0">
                          <a:effectLst/>
                        </a:rPr>
                        <a:t> 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 dirty="0">
                          <a:effectLst/>
                        </a:rPr>
                        <a:t> 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extLst>
                  <a:ext uri="{0D108BD9-81ED-4DB2-BD59-A6C34878D82A}">
                    <a16:rowId xmlns:a16="http://schemas.microsoft.com/office/drawing/2014/main" xmlns="" val="2160342263"/>
                  </a:ext>
                </a:extLst>
              </a:tr>
              <a:tr h="118143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Физическая культура</a:t>
                      </a:r>
                      <a:endParaRPr lang="ru-RU" sz="8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12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5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2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 dirty="0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 dirty="0">
                          <a:effectLst/>
                        </a:rPr>
                        <a:t> 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 dirty="0">
                          <a:effectLst/>
                        </a:rPr>
                        <a:t> 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extLst>
                  <a:ext uri="{0D108BD9-81ED-4DB2-BD59-A6C34878D82A}">
                    <a16:rowId xmlns:a16="http://schemas.microsoft.com/office/drawing/2014/main" xmlns="" val="143704186"/>
                  </a:ext>
                </a:extLst>
              </a:tr>
              <a:tr h="0">
                <a:tc gridSpan="21">
                  <a:txBody>
                    <a:bodyPr/>
                    <a:lstStyle/>
                    <a:p>
                      <a:pPr algn="l" fontAlgn="b"/>
                      <a:endParaRPr lang="ru-RU" sz="800" b="1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ru-RU" sz="8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ru-RU" sz="8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ru-RU" sz="8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ru-RU" sz="8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ru-RU" sz="8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ru-RU" sz="8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ru-RU" sz="8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ru-RU" sz="8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ru-RU" sz="8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ru-RU" sz="8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ru-RU" sz="8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ru-RU" sz="8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ru-RU" sz="8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ru-RU" sz="8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ru-RU" sz="8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ru-RU" sz="8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extLst>
                  <a:ext uri="{0D108BD9-81ED-4DB2-BD59-A6C34878D82A}">
                    <a16:rowId xmlns:a16="http://schemas.microsoft.com/office/drawing/2014/main" xmlns="" val="42495069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74846461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sz="quarter" idx="10"/>
          </p:nvPr>
        </p:nvSpPr>
        <p:spPr>
          <a:xfrm>
            <a:off x="873578" y="-117060"/>
            <a:ext cx="9854293" cy="825818"/>
          </a:xfrm>
        </p:spPr>
        <p:txBody>
          <a:bodyPr/>
          <a:lstStyle/>
          <a:p>
            <a:pPr marL="0" lv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1200" dirty="0">
                <a:solidFill>
                  <a:srgbClr val="002060"/>
                </a:solidFill>
                <a:latin typeface="Century Gothic" panose="020B0502020202020204" pitchFamily="34" charset="0"/>
                <a:ea typeface="+mn-ea"/>
              </a:rPr>
              <a:t>КОЛИЧЕСТВО СТУДЕНТОВ ТГПУ С УКАЗАНИЕМ ПРОФИЛЯ НАПРАВЛЕНИЯ ПОДГОТОВКИ </a:t>
            </a:r>
            <a:r>
              <a:rPr lang="ru-RU" sz="1400" dirty="0" smtClean="0">
                <a:solidFill>
                  <a:srgbClr val="002060"/>
                </a:solidFill>
                <a:latin typeface="Century Gothic" panose="020B0502020202020204" pitchFamily="34" charset="0"/>
                <a:ea typeface="+mn-ea"/>
              </a:rPr>
              <a:t>(магистратура), 2024 </a:t>
            </a:r>
            <a:r>
              <a:rPr lang="ru-RU" sz="1400" dirty="0" smtClean="0">
                <a:solidFill>
                  <a:srgbClr val="002060"/>
                </a:solidFill>
                <a:latin typeface="Century Gothic" panose="020B0502020202020204" pitchFamily="34" charset="0"/>
                <a:ea typeface="+mn-ea"/>
              </a:rPr>
              <a:t>(всего)</a:t>
            </a:r>
            <a:endParaRPr lang="ru-RU" sz="1800" dirty="0">
              <a:solidFill>
                <a:prstClr val="black"/>
              </a:solidFill>
              <a:latin typeface="Century Gothic" panose="020B0502020202020204" pitchFamily="34" charset="0"/>
              <a:ea typeface="+mn-ea"/>
            </a:endParaRPr>
          </a:p>
        </p:txBody>
      </p:sp>
      <p:sp>
        <p:nvSpPr>
          <p:cNvPr id="6" name="Текст 2"/>
          <p:cNvSpPr txBox="1">
            <a:spLocks/>
          </p:cNvSpPr>
          <p:nvPr/>
        </p:nvSpPr>
        <p:spPr>
          <a:xfrm>
            <a:off x="1712912" y="975762"/>
            <a:ext cx="10092261" cy="4957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b="1" kern="1200">
                <a:solidFill>
                  <a:schemeClr val="accent1">
                    <a:lumMod val="75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b="1" kern="1200">
                <a:solidFill>
                  <a:schemeClr val="accent1">
                    <a:lumMod val="75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b="1" kern="1200">
                <a:solidFill>
                  <a:schemeClr val="accent1">
                    <a:lumMod val="75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1" kern="1200">
                <a:solidFill>
                  <a:schemeClr val="accent1">
                    <a:lumMod val="75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1" kern="1200">
                <a:solidFill>
                  <a:schemeClr val="accent1">
                    <a:lumMod val="75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ru-RU" sz="1000" dirty="0" smtClean="0">
                <a:solidFill>
                  <a:srgbClr val="000000"/>
                </a:solidFill>
                <a:latin typeface="Arial Cyr"/>
                <a:ea typeface="+mn-ea"/>
              </a:rPr>
              <a:t> </a:t>
            </a:r>
            <a:r>
              <a:rPr lang="ru-RU" sz="1800" dirty="0" smtClean="0">
                <a:latin typeface="Century Gothic" panose="020B0502020202020204" pitchFamily="34" charset="0"/>
                <a:ea typeface="+mn-ea"/>
              </a:rPr>
              <a:t>КОЛИЧЕСТВО СТУДЕНТОВ МАГИСТРАНТОВ ПО РАЙОНАМ ТОМСКОЙ ОБЛАСТИ С УКАЗАНИЕМ ПРОФИЛЯ НАПРАВЛЕНИЯ ПОДГОТОВКИ</a:t>
            </a:r>
            <a:endParaRPr lang="ru-RU" sz="1800" dirty="0">
              <a:latin typeface="Century Gothic" panose="020B0502020202020204" pitchFamily="34" charset="0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92255396"/>
              </p:ext>
            </p:extLst>
          </p:nvPr>
        </p:nvGraphicFramePr>
        <p:xfrm>
          <a:off x="-1" y="495770"/>
          <a:ext cx="12192001" cy="809658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703993">
                  <a:extLst>
                    <a:ext uri="{9D8B030D-6E8A-4147-A177-3AD203B41FA5}">
                      <a16:colId xmlns:a16="http://schemas.microsoft.com/office/drawing/2014/main" xmlns="" val="3410115955"/>
                    </a:ext>
                  </a:extLst>
                </a:gridCol>
                <a:gridCol w="494132">
                  <a:extLst>
                    <a:ext uri="{9D8B030D-6E8A-4147-A177-3AD203B41FA5}">
                      <a16:colId xmlns:a16="http://schemas.microsoft.com/office/drawing/2014/main" xmlns="" val="1141111827"/>
                    </a:ext>
                  </a:extLst>
                </a:gridCol>
                <a:gridCol w="549033">
                  <a:extLst>
                    <a:ext uri="{9D8B030D-6E8A-4147-A177-3AD203B41FA5}">
                      <a16:colId xmlns:a16="http://schemas.microsoft.com/office/drawing/2014/main" xmlns="" val="383203963"/>
                    </a:ext>
                  </a:extLst>
                </a:gridCol>
                <a:gridCol w="562760">
                  <a:extLst>
                    <a:ext uri="{9D8B030D-6E8A-4147-A177-3AD203B41FA5}">
                      <a16:colId xmlns:a16="http://schemas.microsoft.com/office/drawing/2014/main" xmlns="" val="3617889816"/>
                    </a:ext>
                  </a:extLst>
                </a:gridCol>
                <a:gridCol w="439226">
                  <a:extLst>
                    <a:ext uri="{9D8B030D-6E8A-4147-A177-3AD203B41FA5}">
                      <a16:colId xmlns:a16="http://schemas.microsoft.com/office/drawing/2014/main" xmlns="" val="2375141818"/>
                    </a:ext>
                  </a:extLst>
                </a:gridCol>
                <a:gridCol w="384325">
                  <a:extLst>
                    <a:ext uri="{9D8B030D-6E8A-4147-A177-3AD203B41FA5}">
                      <a16:colId xmlns:a16="http://schemas.microsoft.com/office/drawing/2014/main" xmlns="" val="1921260328"/>
                    </a:ext>
                  </a:extLst>
                </a:gridCol>
                <a:gridCol w="384325">
                  <a:extLst>
                    <a:ext uri="{9D8B030D-6E8A-4147-A177-3AD203B41FA5}">
                      <a16:colId xmlns:a16="http://schemas.microsoft.com/office/drawing/2014/main" xmlns="" val="1457350267"/>
                    </a:ext>
                  </a:extLst>
                </a:gridCol>
                <a:gridCol w="398049">
                  <a:extLst>
                    <a:ext uri="{9D8B030D-6E8A-4147-A177-3AD203B41FA5}">
                      <a16:colId xmlns:a16="http://schemas.microsoft.com/office/drawing/2014/main" xmlns="" val="2578871691"/>
                    </a:ext>
                  </a:extLst>
                </a:gridCol>
                <a:gridCol w="360305">
                  <a:extLst>
                    <a:ext uri="{9D8B030D-6E8A-4147-A177-3AD203B41FA5}">
                      <a16:colId xmlns:a16="http://schemas.microsoft.com/office/drawing/2014/main" xmlns="" val="831321457"/>
                    </a:ext>
                  </a:extLst>
                </a:gridCol>
                <a:gridCol w="483836">
                  <a:extLst>
                    <a:ext uri="{9D8B030D-6E8A-4147-A177-3AD203B41FA5}">
                      <a16:colId xmlns:a16="http://schemas.microsoft.com/office/drawing/2014/main" xmlns="" val="2141598169"/>
                    </a:ext>
                  </a:extLst>
                </a:gridCol>
                <a:gridCol w="398049">
                  <a:extLst>
                    <a:ext uri="{9D8B030D-6E8A-4147-A177-3AD203B41FA5}">
                      <a16:colId xmlns:a16="http://schemas.microsoft.com/office/drawing/2014/main" xmlns="" val="3034534872"/>
                    </a:ext>
                  </a:extLst>
                </a:gridCol>
                <a:gridCol w="401482">
                  <a:extLst>
                    <a:ext uri="{9D8B030D-6E8A-4147-A177-3AD203B41FA5}">
                      <a16:colId xmlns:a16="http://schemas.microsoft.com/office/drawing/2014/main" xmlns="" val="5351307"/>
                    </a:ext>
                  </a:extLst>
                </a:gridCol>
                <a:gridCol w="442660">
                  <a:extLst>
                    <a:ext uri="{9D8B030D-6E8A-4147-A177-3AD203B41FA5}">
                      <a16:colId xmlns:a16="http://schemas.microsoft.com/office/drawing/2014/main" xmlns="" val="1072963805"/>
                    </a:ext>
                  </a:extLst>
                </a:gridCol>
                <a:gridCol w="549033">
                  <a:extLst>
                    <a:ext uri="{9D8B030D-6E8A-4147-A177-3AD203B41FA5}">
                      <a16:colId xmlns:a16="http://schemas.microsoft.com/office/drawing/2014/main" xmlns="" val="1638510445"/>
                    </a:ext>
                  </a:extLst>
                </a:gridCol>
                <a:gridCol w="521584">
                  <a:extLst>
                    <a:ext uri="{9D8B030D-6E8A-4147-A177-3AD203B41FA5}">
                      <a16:colId xmlns:a16="http://schemas.microsoft.com/office/drawing/2014/main" xmlns="" val="190144149"/>
                    </a:ext>
                  </a:extLst>
                </a:gridCol>
                <a:gridCol w="521584">
                  <a:extLst>
                    <a:ext uri="{9D8B030D-6E8A-4147-A177-3AD203B41FA5}">
                      <a16:colId xmlns:a16="http://schemas.microsoft.com/office/drawing/2014/main" xmlns="" val="3674499129"/>
                    </a:ext>
                  </a:extLst>
                </a:gridCol>
                <a:gridCol w="521584">
                  <a:extLst>
                    <a:ext uri="{9D8B030D-6E8A-4147-A177-3AD203B41FA5}">
                      <a16:colId xmlns:a16="http://schemas.microsoft.com/office/drawing/2014/main" xmlns="" val="2856698"/>
                    </a:ext>
                  </a:extLst>
                </a:gridCol>
                <a:gridCol w="521584">
                  <a:extLst>
                    <a:ext uri="{9D8B030D-6E8A-4147-A177-3AD203B41FA5}">
                      <a16:colId xmlns:a16="http://schemas.microsoft.com/office/drawing/2014/main" xmlns="" val="2636202483"/>
                    </a:ext>
                  </a:extLst>
                </a:gridCol>
                <a:gridCol w="466680">
                  <a:extLst>
                    <a:ext uri="{9D8B030D-6E8A-4147-A177-3AD203B41FA5}">
                      <a16:colId xmlns:a16="http://schemas.microsoft.com/office/drawing/2014/main" xmlns="" val="2949682873"/>
                    </a:ext>
                  </a:extLst>
                </a:gridCol>
                <a:gridCol w="521584">
                  <a:extLst>
                    <a:ext uri="{9D8B030D-6E8A-4147-A177-3AD203B41FA5}">
                      <a16:colId xmlns:a16="http://schemas.microsoft.com/office/drawing/2014/main" xmlns="" val="3995506673"/>
                    </a:ext>
                  </a:extLst>
                </a:gridCol>
                <a:gridCol w="566193">
                  <a:extLst>
                    <a:ext uri="{9D8B030D-6E8A-4147-A177-3AD203B41FA5}">
                      <a16:colId xmlns:a16="http://schemas.microsoft.com/office/drawing/2014/main" xmlns="" val="3565402432"/>
                    </a:ext>
                  </a:extLst>
                </a:gridCol>
              </a:tblGrid>
              <a:tr h="987041"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ПРОФИЛИ</a:t>
                      </a:r>
                      <a:endParaRPr lang="ru-RU" sz="800" b="1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 cap="all" baseline="0" dirty="0">
                          <a:solidFill>
                            <a:srgbClr val="002060"/>
                          </a:solidFill>
                          <a:effectLst/>
                        </a:rPr>
                        <a:t>Томск</a:t>
                      </a:r>
                      <a:endParaRPr lang="ru-RU" sz="800" b="1" i="0" u="none" strike="noStrike" cap="all" baseline="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vert="vert27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 cap="all" baseline="0" dirty="0">
                          <a:solidFill>
                            <a:srgbClr val="002060"/>
                          </a:solidFill>
                          <a:effectLst/>
                        </a:rPr>
                        <a:t>Северск</a:t>
                      </a:r>
                      <a:endParaRPr lang="ru-RU" sz="800" b="1" i="0" u="none" strike="noStrike" cap="all" baseline="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vert="vert27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 cap="all" baseline="0" dirty="0">
                          <a:solidFill>
                            <a:srgbClr val="002060"/>
                          </a:solidFill>
                          <a:effectLst/>
                        </a:rPr>
                        <a:t>Томский </a:t>
                      </a:r>
                      <a:endParaRPr lang="ru-RU" sz="800" b="1" i="0" u="none" strike="noStrike" cap="all" baseline="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vert="vert27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 cap="all" baseline="0" dirty="0" err="1">
                          <a:solidFill>
                            <a:srgbClr val="002060"/>
                          </a:solidFill>
                          <a:effectLst/>
                        </a:rPr>
                        <a:t>Асиновский</a:t>
                      </a:r>
                      <a:endParaRPr lang="ru-RU" sz="800" b="1" i="0" u="none" strike="noStrike" cap="all" baseline="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vert="vert27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 cap="all" baseline="0" dirty="0">
                          <a:solidFill>
                            <a:srgbClr val="002060"/>
                          </a:solidFill>
                          <a:effectLst/>
                        </a:rPr>
                        <a:t>Александровский</a:t>
                      </a:r>
                      <a:endParaRPr lang="ru-RU" sz="800" b="1" i="0" u="none" strike="noStrike" cap="all" baseline="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vert="vert27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 cap="all" baseline="0" dirty="0" err="1">
                          <a:solidFill>
                            <a:srgbClr val="002060"/>
                          </a:solidFill>
                          <a:effectLst/>
                        </a:rPr>
                        <a:t>Бакчарский</a:t>
                      </a:r>
                      <a:r>
                        <a:rPr lang="ru-RU" sz="800" b="1" u="none" strike="noStrike" cap="all" baseline="0" dirty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endParaRPr lang="ru-RU" sz="800" b="1" i="0" u="none" strike="noStrike" cap="all" baseline="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vert="vert27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 cap="all" baseline="0" dirty="0" err="1">
                          <a:solidFill>
                            <a:srgbClr val="002060"/>
                          </a:solidFill>
                          <a:effectLst/>
                        </a:rPr>
                        <a:t>Верхнекетский</a:t>
                      </a:r>
                      <a:r>
                        <a:rPr lang="ru-RU" sz="800" b="1" u="none" strike="noStrike" cap="all" baseline="0" dirty="0">
                          <a:solidFill>
                            <a:srgbClr val="002060"/>
                          </a:solidFill>
                          <a:effectLst/>
                        </a:rPr>
                        <a:t>  </a:t>
                      </a:r>
                      <a:endParaRPr lang="ru-RU" sz="800" b="1" i="0" u="none" strike="noStrike" cap="all" baseline="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vert="vert27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 cap="all" baseline="0" dirty="0">
                          <a:solidFill>
                            <a:srgbClr val="002060"/>
                          </a:solidFill>
                          <a:effectLst/>
                        </a:rPr>
                        <a:t>Зырянский </a:t>
                      </a:r>
                      <a:endParaRPr lang="ru-RU" sz="800" b="1" i="0" u="none" strike="noStrike" cap="all" baseline="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vert="vert27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 cap="all" baseline="0" dirty="0" err="1">
                          <a:solidFill>
                            <a:srgbClr val="002060"/>
                          </a:solidFill>
                          <a:effectLst/>
                        </a:rPr>
                        <a:t>Каргасокский</a:t>
                      </a:r>
                      <a:r>
                        <a:rPr lang="ru-RU" sz="800" b="1" u="none" strike="noStrike" cap="all" baseline="0" dirty="0">
                          <a:solidFill>
                            <a:srgbClr val="002060"/>
                          </a:solidFill>
                          <a:effectLst/>
                        </a:rPr>
                        <a:t>  </a:t>
                      </a:r>
                      <a:endParaRPr lang="ru-RU" sz="800" b="1" i="0" u="none" strike="noStrike" cap="all" baseline="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vert="vert27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 cap="all" baseline="0">
                          <a:solidFill>
                            <a:srgbClr val="002060"/>
                          </a:solidFill>
                          <a:effectLst/>
                        </a:rPr>
                        <a:t>Кедровый</a:t>
                      </a:r>
                      <a:endParaRPr lang="ru-RU" sz="800" b="1" i="0" u="none" strike="noStrike" cap="all" baseline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vert="vert27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 cap="all" baseline="0" dirty="0" err="1">
                          <a:solidFill>
                            <a:srgbClr val="002060"/>
                          </a:solidFill>
                          <a:effectLst/>
                        </a:rPr>
                        <a:t>Кожевниковский</a:t>
                      </a:r>
                      <a:r>
                        <a:rPr lang="ru-RU" sz="800" b="1" u="none" strike="noStrike" cap="all" baseline="0" dirty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endParaRPr lang="ru-RU" sz="800" b="1" i="0" u="none" strike="noStrike" cap="all" baseline="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vert="vert27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 cap="all" baseline="0" dirty="0" err="1">
                          <a:solidFill>
                            <a:srgbClr val="002060"/>
                          </a:solidFill>
                          <a:effectLst/>
                        </a:rPr>
                        <a:t>Колпашевский</a:t>
                      </a:r>
                      <a:r>
                        <a:rPr lang="ru-RU" sz="800" b="1" u="none" strike="noStrike" cap="all" baseline="0" dirty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endParaRPr lang="ru-RU" sz="800" b="1" i="0" u="none" strike="noStrike" cap="all" baseline="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vert="vert27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 cap="all" baseline="0" dirty="0" err="1">
                          <a:solidFill>
                            <a:srgbClr val="002060"/>
                          </a:solidFill>
                          <a:effectLst/>
                        </a:rPr>
                        <a:t>Кривошеинский</a:t>
                      </a:r>
                      <a:r>
                        <a:rPr lang="ru-RU" sz="800" b="1" u="none" strike="noStrike" cap="all" baseline="0" dirty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endParaRPr lang="ru-RU" sz="800" b="1" i="0" u="none" strike="noStrike" cap="all" baseline="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vert="vert27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 cap="all" baseline="0" dirty="0" err="1">
                          <a:solidFill>
                            <a:srgbClr val="002060"/>
                          </a:solidFill>
                          <a:effectLst/>
                        </a:rPr>
                        <a:t>Молчановский</a:t>
                      </a:r>
                      <a:r>
                        <a:rPr lang="ru-RU" sz="800" b="1" u="none" strike="noStrike" cap="all" baseline="0" dirty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endParaRPr lang="ru-RU" sz="800" b="1" i="0" u="none" strike="noStrike" cap="all" baseline="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vert="vert27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 cap="all" baseline="0" dirty="0" err="1">
                          <a:solidFill>
                            <a:srgbClr val="002060"/>
                          </a:solidFill>
                          <a:effectLst/>
                        </a:rPr>
                        <a:t>Парабельский</a:t>
                      </a:r>
                      <a:r>
                        <a:rPr lang="ru-RU" sz="800" b="1" u="none" strike="noStrike" cap="all" baseline="0" dirty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endParaRPr lang="ru-RU" sz="800" b="1" i="0" u="none" strike="noStrike" cap="all" baseline="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vert="vert27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 cap="all" baseline="0" dirty="0">
                          <a:solidFill>
                            <a:srgbClr val="002060"/>
                          </a:solidFill>
                          <a:effectLst/>
                        </a:rPr>
                        <a:t>Первомайский </a:t>
                      </a:r>
                      <a:endParaRPr lang="ru-RU" sz="800" b="1" i="0" u="none" strike="noStrike" cap="all" baseline="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vert="vert27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 cap="all" baseline="0" dirty="0" err="1">
                          <a:solidFill>
                            <a:srgbClr val="002060"/>
                          </a:solidFill>
                          <a:effectLst/>
                        </a:rPr>
                        <a:t>Тегульдетский</a:t>
                      </a:r>
                      <a:r>
                        <a:rPr lang="ru-RU" sz="800" b="1" u="none" strike="noStrike" cap="all" baseline="0" dirty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endParaRPr lang="ru-RU" sz="800" b="1" i="0" u="none" strike="noStrike" cap="all" baseline="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vert="vert27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 cap="all" baseline="0" dirty="0" err="1">
                          <a:solidFill>
                            <a:srgbClr val="002060"/>
                          </a:solidFill>
                          <a:effectLst/>
                        </a:rPr>
                        <a:t>Чаинский</a:t>
                      </a:r>
                      <a:r>
                        <a:rPr lang="ru-RU" sz="800" b="1" u="none" strike="noStrike" cap="all" baseline="0" dirty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endParaRPr lang="ru-RU" sz="800" b="1" i="0" u="none" strike="noStrike" cap="all" baseline="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vert="vert27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 cap="all" baseline="0" dirty="0" err="1">
                          <a:solidFill>
                            <a:srgbClr val="002060"/>
                          </a:solidFill>
                          <a:effectLst/>
                        </a:rPr>
                        <a:t>Шегарский</a:t>
                      </a:r>
                      <a:r>
                        <a:rPr lang="ru-RU" sz="800" b="1" u="none" strike="noStrike" cap="all" baseline="0" dirty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endParaRPr lang="ru-RU" sz="800" b="1" i="0" u="none" strike="noStrike" cap="all" baseline="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vert="vert27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 cap="all" baseline="0" dirty="0">
                          <a:solidFill>
                            <a:srgbClr val="002060"/>
                          </a:solidFill>
                          <a:effectLst/>
                        </a:rPr>
                        <a:t>г. Стрежевой</a:t>
                      </a:r>
                      <a:endParaRPr lang="ru-RU" sz="800" b="1" i="0" u="none" strike="noStrike" cap="all" baseline="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vert="vert27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228828817"/>
                  </a:ext>
                </a:extLst>
              </a:tr>
              <a:tr h="118143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Прикладная математика</a:t>
                      </a:r>
                      <a:endParaRPr lang="ru-RU" sz="8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u="none" strike="noStrike" dirty="0">
                          <a:solidFill>
                            <a:srgbClr val="002060"/>
                          </a:solidFill>
                          <a:effectLst/>
                        </a:rPr>
                        <a:t>7</a:t>
                      </a:r>
                      <a:endParaRPr lang="ru-RU" sz="8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 dirty="0">
                          <a:solidFill>
                            <a:srgbClr val="002060"/>
                          </a:solidFill>
                          <a:effectLst/>
                        </a:rPr>
                        <a:t>2</a:t>
                      </a:r>
                      <a:endParaRPr lang="ru-RU" sz="8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 dirty="0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 dirty="0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 dirty="0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 dirty="0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 dirty="0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effectLst/>
                        </a:rPr>
                        <a:t>1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extLst>
                  <a:ext uri="{0D108BD9-81ED-4DB2-BD59-A6C34878D82A}">
                    <a16:rowId xmlns:a16="http://schemas.microsoft.com/office/drawing/2014/main" xmlns="" val="3443462620"/>
                  </a:ext>
                </a:extLst>
              </a:tr>
              <a:tr h="118143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Прикладная информатика</a:t>
                      </a:r>
                      <a:endParaRPr lang="ru-RU" sz="8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2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 dirty="0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 dirty="0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extLst>
                  <a:ext uri="{0D108BD9-81ED-4DB2-BD59-A6C34878D82A}">
                    <a16:rowId xmlns:a16="http://schemas.microsoft.com/office/drawing/2014/main" xmlns="" val="2047594467"/>
                  </a:ext>
                </a:extLst>
              </a:tr>
              <a:tr h="118143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Теоретическая физика</a:t>
                      </a:r>
                      <a:endParaRPr lang="ru-RU" sz="8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5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 dirty="0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extLst>
                  <a:ext uri="{0D108BD9-81ED-4DB2-BD59-A6C34878D82A}">
                    <a16:rowId xmlns:a16="http://schemas.microsoft.com/office/drawing/2014/main" xmlns="" val="3154513086"/>
                  </a:ext>
                </a:extLst>
              </a:tr>
              <a:tr h="118143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u="none" strike="noStrike">
                          <a:solidFill>
                            <a:srgbClr val="002060"/>
                          </a:solidFill>
                          <a:effectLst/>
                        </a:rPr>
                        <a:t>Филологическое образование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 dirty="0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 dirty="0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extLst>
                  <a:ext uri="{0D108BD9-81ED-4DB2-BD59-A6C34878D82A}">
                    <a16:rowId xmlns:a16="http://schemas.microsoft.com/office/drawing/2014/main" xmlns="" val="2092281821"/>
                  </a:ext>
                </a:extLst>
              </a:tr>
              <a:tr h="118143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Историческое образование</a:t>
                      </a:r>
                      <a:endParaRPr lang="ru-RU" sz="8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u="none" strike="noStrike" dirty="0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 dirty="0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endParaRPr lang="ru-RU" sz="8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extLst>
                  <a:ext uri="{0D108BD9-81ED-4DB2-BD59-A6C34878D82A}">
                    <a16:rowId xmlns:a16="http://schemas.microsoft.com/office/drawing/2014/main" xmlns="" val="1757460256"/>
                  </a:ext>
                </a:extLst>
              </a:tr>
              <a:tr h="118143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u="none" strike="noStrike">
                          <a:solidFill>
                            <a:srgbClr val="002060"/>
                          </a:solidFill>
                          <a:effectLst/>
                        </a:rPr>
                        <a:t>Лингвокультурология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7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 dirty="0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endParaRPr lang="ru-RU" sz="8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 dirty="0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endParaRPr lang="ru-RU" sz="8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extLst>
                  <a:ext uri="{0D108BD9-81ED-4DB2-BD59-A6C34878D82A}">
                    <a16:rowId xmlns:a16="http://schemas.microsoft.com/office/drawing/2014/main" xmlns="" val="933896643"/>
                  </a:ext>
                </a:extLst>
              </a:tr>
              <a:tr h="118143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Иностранный язык</a:t>
                      </a:r>
                      <a:endParaRPr lang="ru-RU" sz="8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3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 dirty="0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 dirty="0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extLst>
                  <a:ext uri="{0D108BD9-81ED-4DB2-BD59-A6C34878D82A}">
                    <a16:rowId xmlns:a16="http://schemas.microsoft.com/office/drawing/2014/main" xmlns="" val="3974813701"/>
                  </a:ext>
                </a:extLst>
              </a:tr>
              <a:tr h="118143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u="none" strike="noStrike">
                          <a:solidFill>
                            <a:srgbClr val="002060"/>
                          </a:solidFill>
                          <a:effectLst/>
                        </a:rPr>
                        <a:t>Иноязычное образование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4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 dirty="0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extLst>
                  <a:ext uri="{0D108BD9-81ED-4DB2-BD59-A6C34878D82A}">
                    <a16:rowId xmlns:a16="http://schemas.microsoft.com/office/drawing/2014/main" xmlns="" val="789571484"/>
                  </a:ext>
                </a:extLst>
              </a:tr>
              <a:tr h="118143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Перевод и </a:t>
                      </a:r>
                      <a:r>
                        <a:rPr lang="ru-RU" sz="800" u="none" strike="noStrike" dirty="0" err="1">
                          <a:solidFill>
                            <a:srgbClr val="002060"/>
                          </a:solidFill>
                          <a:effectLst/>
                        </a:rPr>
                        <a:t>переводоведение</a:t>
                      </a:r>
                      <a:endParaRPr lang="ru-RU" sz="8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2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extLst>
                  <a:ext uri="{0D108BD9-81ED-4DB2-BD59-A6C34878D82A}">
                    <a16:rowId xmlns:a16="http://schemas.microsoft.com/office/drawing/2014/main" xmlns="" val="1563351613"/>
                  </a:ext>
                </a:extLst>
              </a:tr>
              <a:tr h="164856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Практическая психология и консультирование в образовании</a:t>
                      </a:r>
                      <a:endParaRPr lang="ru-RU" sz="8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51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3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4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2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extLst>
                  <a:ext uri="{0D108BD9-81ED-4DB2-BD59-A6C34878D82A}">
                    <a16:rowId xmlns:a16="http://schemas.microsoft.com/office/drawing/2014/main" xmlns="" val="4038765122"/>
                  </a:ext>
                </a:extLst>
              </a:tr>
              <a:tr h="118143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Логопедическая коррекция детей и взрослых</a:t>
                      </a:r>
                      <a:endParaRPr lang="ru-RU" sz="8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47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10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4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5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2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2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effectLst/>
                        </a:rPr>
                        <a:t>1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extLst>
                  <a:ext uri="{0D108BD9-81ED-4DB2-BD59-A6C34878D82A}">
                    <a16:rowId xmlns:a16="http://schemas.microsoft.com/office/drawing/2014/main" xmlns="" val="1446953883"/>
                  </a:ext>
                </a:extLst>
              </a:tr>
              <a:tr h="232402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u="none" strike="noStrike">
                          <a:solidFill>
                            <a:srgbClr val="002060"/>
                          </a:solidFill>
                          <a:effectLst/>
                        </a:rPr>
                        <a:t>Психолого-педагогическая реабиолитация лиц с ограниченными возможностями здоровья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24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9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2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 dirty="0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effectLst/>
                        </a:rPr>
                        <a:t>1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extLst>
                  <a:ext uri="{0D108BD9-81ED-4DB2-BD59-A6C34878D82A}">
                    <a16:rowId xmlns:a16="http://schemas.microsoft.com/office/drawing/2014/main" xmlns="" val="2525595124"/>
                  </a:ext>
                </a:extLst>
              </a:tr>
              <a:tr h="164856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Педагогика и психология инклюзивного образования</a:t>
                      </a:r>
                      <a:endParaRPr lang="ru-RU" sz="8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 dirty="0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endParaRPr lang="ru-RU" sz="8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 dirty="0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 dirty="0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extLst>
                  <a:ext uri="{0D108BD9-81ED-4DB2-BD59-A6C34878D82A}">
                    <a16:rowId xmlns:a16="http://schemas.microsoft.com/office/drawing/2014/main" xmlns="" val="676607609"/>
                  </a:ext>
                </a:extLst>
              </a:tr>
              <a:tr h="118143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Практическая психология и педагогика</a:t>
                      </a:r>
                      <a:endParaRPr lang="ru-RU" sz="8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10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 dirty="0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 dirty="0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extLst>
                  <a:ext uri="{0D108BD9-81ED-4DB2-BD59-A6C34878D82A}">
                    <a16:rowId xmlns:a16="http://schemas.microsoft.com/office/drawing/2014/main" xmlns="" val="1456587708"/>
                  </a:ext>
                </a:extLst>
              </a:tr>
              <a:tr h="118143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u="none" strike="noStrike" dirty="0" err="1">
                          <a:solidFill>
                            <a:srgbClr val="002060"/>
                          </a:solidFill>
                          <a:effectLst/>
                        </a:rPr>
                        <a:t>Профриентация</a:t>
                      </a:r>
                      <a:r>
                        <a:rPr lang="ru-RU" sz="8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 и карьерное консультирование</a:t>
                      </a:r>
                      <a:endParaRPr lang="ru-RU" sz="8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11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 dirty="0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endParaRPr lang="ru-RU" sz="8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 dirty="0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 dirty="0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effectLst/>
                        </a:rPr>
                        <a:t>1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extLst>
                  <a:ext uri="{0D108BD9-81ED-4DB2-BD59-A6C34878D82A}">
                    <a16:rowId xmlns:a16="http://schemas.microsoft.com/office/drawing/2014/main" xmlns="" val="2288942482"/>
                  </a:ext>
                </a:extLst>
              </a:tr>
              <a:tr h="118143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u="none" strike="noStrike">
                          <a:solidFill>
                            <a:srgbClr val="002060"/>
                          </a:solidFill>
                          <a:effectLst/>
                        </a:rPr>
                        <a:t>Управление в сфере культуры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 dirty="0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 dirty="0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extLst>
                  <a:ext uri="{0D108BD9-81ED-4DB2-BD59-A6C34878D82A}">
                    <a16:rowId xmlns:a16="http://schemas.microsoft.com/office/drawing/2014/main" xmlns="" val="970678659"/>
                  </a:ext>
                </a:extLst>
              </a:tr>
              <a:tr h="118143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Управление человеческими ресурсами</a:t>
                      </a:r>
                      <a:endParaRPr lang="ru-RU" sz="8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10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 dirty="0">
                          <a:solidFill>
                            <a:srgbClr val="002060"/>
                          </a:solidFill>
                          <a:effectLst/>
                        </a:rPr>
                        <a:t>2</a:t>
                      </a:r>
                      <a:endParaRPr lang="ru-RU" sz="8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 dirty="0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endParaRPr lang="ru-RU" sz="8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 dirty="0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effectLst/>
                        </a:rPr>
                        <a:t>1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extLst>
                  <a:ext uri="{0D108BD9-81ED-4DB2-BD59-A6C34878D82A}">
                    <a16:rowId xmlns:a16="http://schemas.microsoft.com/office/drawing/2014/main" xmlns="" val="1311027534"/>
                  </a:ext>
                </a:extLst>
              </a:tr>
              <a:tr h="118143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u="none" strike="noStrike">
                          <a:solidFill>
                            <a:srgbClr val="002060"/>
                          </a:solidFill>
                          <a:effectLst/>
                        </a:rPr>
                        <a:t>Управление в сфере образования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48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4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 dirty="0">
                          <a:solidFill>
                            <a:srgbClr val="002060"/>
                          </a:solidFill>
                          <a:effectLst/>
                        </a:rPr>
                        <a:t>9</a:t>
                      </a:r>
                      <a:endParaRPr lang="ru-RU" sz="8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 dirty="0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6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 dirty="0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2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effectLst/>
                        </a:rPr>
                        <a:t>2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effectLst/>
                        </a:rPr>
                        <a:t>5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extLst>
                  <a:ext uri="{0D108BD9-81ED-4DB2-BD59-A6C34878D82A}">
                    <a16:rowId xmlns:a16="http://schemas.microsoft.com/office/drawing/2014/main" xmlns="" val="100351850"/>
                  </a:ext>
                </a:extLst>
              </a:tr>
              <a:tr h="118143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u="none" strike="noStrike">
                          <a:solidFill>
                            <a:srgbClr val="002060"/>
                          </a:solidFill>
                          <a:effectLst/>
                        </a:rPr>
                        <a:t>Педагогика сельской школы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5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 dirty="0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endParaRPr lang="ru-RU" sz="8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 dirty="0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2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 dirty="0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2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effectLst/>
                        </a:rPr>
                        <a:t>3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extLst>
                  <a:ext uri="{0D108BD9-81ED-4DB2-BD59-A6C34878D82A}">
                    <a16:rowId xmlns:a16="http://schemas.microsoft.com/office/drawing/2014/main" xmlns="" val="205822401"/>
                  </a:ext>
                </a:extLst>
              </a:tr>
              <a:tr h="118143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u="none" strike="noStrike">
                          <a:solidFill>
                            <a:srgbClr val="002060"/>
                          </a:solidFill>
                          <a:effectLst/>
                        </a:rPr>
                        <a:t>Артпедагогика в социокультурной среде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12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 dirty="0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 dirty="0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extLst>
                  <a:ext uri="{0D108BD9-81ED-4DB2-BD59-A6C34878D82A}">
                    <a16:rowId xmlns:a16="http://schemas.microsoft.com/office/drawing/2014/main" xmlns="" val="2980400478"/>
                  </a:ext>
                </a:extLst>
              </a:tr>
              <a:tr h="118143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Искусство и </a:t>
                      </a:r>
                      <a:r>
                        <a:rPr lang="ru-RU" sz="800" u="none" strike="noStrike" dirty="0" err="1">
                          <a:solidFill>
                            <a:srgbClr val="002060"/>
                          </a:solidFill>
                          <a:effectLst/>
                        </a:rPr>
                        <a:t>артпедагогика</a:t>
                      </a:r>
                      <a:endParaRPr lang="ru-RU" sz="8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15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2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2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 dirty="0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 dirty="0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extLst>
                  <a:ext uri="{0D108BD9-81ED-4DB2-BD59-A6C34878D82A}">
                    <a16:rowId xmlns:a16="http://schemas.microsoft.com/office/drawing/2014/main" xmlns="" val="2341493862"/>
                  </a:ext>
                </a:extLst>
              </a:tr>
              <a:tr h="118143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Государственное и муниципальное управление</a:t>
                      </a:r>
                      <a:endParaRPr lang="ru-RU" sz="8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 dirty="0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 dirty="0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 dirty="0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extLst>
                  <a:ext uri="{0D108BD9-81ED-4DB2-BD59-A6C34878D82A}">
                    <a16:rowId xmlns:a16="http://schemas.microsoft.com/office/drawing/2014/main" xmlns="" val="849679157"/>
                  </a:ext>
                </a:extLst>
              </a:tr>
              <a:tr h="118143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Психология и педагогика развития дошкольника</a:t>
                      </a:r>
                      <a:endParaRPr lang="ru-RU" sz="8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 dirty="0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 dirty="0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2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extLst>
                  <a:ext uri="{0D108BD9-81ED-4DB2-BD59-A6C34878D82A}">
                    <a16:rowId xmlns:a16="http://schemas.microsoft.com/office/drawing/2014/main" xmlns="" val="57491563"/>
                  </a:ext>
                </a:extLst>
              </a:tr>
              <a:tr h="164856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u="none" strike="noStrike">
                          <a:solidFill>
                            <a:srgbClr val="002060"/>
                          </a:solidFill>
                          <a:effectLst/>
                        </a:rPr>
                        <a:t>Психология и педагогика начального образования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3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 dirty="0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 dirty="0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extLst>
                  <a:ext uri="{0D108BD9-81ED-4DB2-BD59-A6C34878D82A}">
                    <a16:rowId xmlns:a16="http://schemas.microsoft.com/office/drawing/2014/main" xmlns="" val="3892374779"/>
                  </a:ext>
                </a:extLst>
              </a:tr>
              <a:tr h="164856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Проектирование воспитательного пространства детства</a:t>
                      </a:r>
                      <a:endParaRPr lang="ru-RU" sz="8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6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2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3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2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 dirty="0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2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extLst>
                  <a:ext uri="{0D108BD9-81ED-4DB2-BD59-A6C34878D82A}">
                    <a16:rowId xmlns:a16="http://schemas.microsoft.com/office/drawing/2014/main" xmlns="" val="3600668740"/>
                  </a:ext>
                </a:extLst>
              </a:tr>
              <a:tr h="232402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Проектирование образовательной среды в области </a:t>
                      </a:r>
                      <a:r>
                        <a:rPr lang="ru-RU" sz="800" u="none" strike="noStrike" dirty="0" smtClean="0">
                          <a:solidFill>
                            <a:srgbClr val="002060"/>
                          </a:solidFill>
                          <a:effectLst/>
                        </a:rPr>
                        <a:t>биолого-химического </a:t>
                      </a:r>
                      <a:r>
                        <a:rPr lang="ru-RU" sz="8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образования</a:t>
                      </a:r>
                      <a:endParaRPr lang="ru-RU" sz="8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 dirty="0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 dirty="0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 dirty="0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 dirty="0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 dirty="0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 dirty="0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effectLst/>
                        </a:rPr>
                        <a:t>1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extLst>
                  <a:ext uri="{0D108BD9-81ED-4DB2-BD59-A6C34878D82A}">
                    <a16:rowId xmlns:a16="http://schemas.microsoft.com/office/drawing/2014/main" xmlns="" val="1505388840"/>
                  </a:ext>
                </a:extLst>
              </a:tr>
              <a:tr h="232402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Проектирование экосистем математического и </a:t>
                      </a:r>
                      <a:r>
                        <a:rPr lang="ru-RU" sz="800" u="none" strike="noStrike" dirty="0" smtClean="0">
                          <a:solidFill>
                            <a:srgbClr val="002060"/>
                          </a:solidFill>
                          <a:effectLst/>
                        </a:rPr>
                        <a:t>естественнонаучного </a:t>
                      </a:r>
                      <a:r>
                        <a:rPr lang="ru-RU" sz="8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образования</a:t>
                      </a:r>
                      <a:endParaRPr lang="ru-RU" sz="8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8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2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 dirty="0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 dirty="0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 dirty="0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 dirty="0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 dirty="0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extLst>
                  <a:ext uri="{0D108BD9-81ED-4DB2-BD59-A6C34878D82A}">
                    <a16:rowId xmlns:a16="http://schemas.microsoft.com/office/drawing/2014/main" xmlns="" val="3515334373"/>
                  </a:ext>
                </a:extLst>
              </a:tr>
              <a:tr h="232402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u="none" strike="noStrike" dirty="0" smtClean="0">
                          <a:solidFill>
                            <a:srgbClr val="002060"/>
                          </a:solidFill>
                          <a:effectLst/>
                        </a:rPr>
                        <a:t>Воспитательная, </a:t>
                      </a:r>
                      <a:r>
                        <a:rPr lang="ru-RU" sz="8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методическая, проектная деятельность в образовании</a:t>
                      </a:r>
                      <a:endParaRPr lang="ru-RU" sz="8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26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7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8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2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 dirty="0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 dirty="0">
                          <a:solidFill>
                            <a:srgbClr val="002060"/>
                          </a:solidFill>
                          <a:effectLst/>
                        </a:rPr>
                        <a:t>2</a:t>
                      </a:r>
                      <a:endParaRPr lang="ru-RU" sz="8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3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 dirty="0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 dirty="0">
                          <a:solidFill>
                            <a:srgbClr val="002060"/>
                          </a:solidFill>
                          <a:effectLst/>
                        </a:rPr>
                        <a:t>4</a:t>
                      </a:r>
                      <a:endParaRPr lang="ru-RU" sz="8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3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effectLst/>
                        </a:rPr>
                        <a:t>2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effectLst/>
                        </a:rPr>
                        <a:t>6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extLst>
                  <a:ext uri="{0D108BD9-81ED-4DB2-BD59-A6C34878D82A}">
                    <a16:rowId xmlns:a16="http://schemas.microsoft.com/office/drawing/2014/main" xmlns="" val="1269930674"/>
                  </a:ext>
                </a:extLst>
              </a:tr>
              <a:tr h="118143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Русский язык как иностранный </a:t>
                      </a:r>
                      <a:endParaRPr lang="ru-RU" sz="8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8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2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 dirty="0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 dirty="0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 dirty="0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extLst>
                  <a:ext uri="{0D108BD9-81ED-4DB2-BD59-A6C34878D82A}">
                    <a16:rowId xmlns:a16="http://schemas.microsoft.com/office/drawing/2014/main" xmlns="" val="2639977364"/>
                  </a:ext>
                </a:extLst>
              </a:tr>
              <a:tr h="118143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Историческое образование</a:t>
                      </a:r>
                      <a:endParaRPr lang="ru-RU" sz="8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 dirty="0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 dirty="0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 dirty="0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extLst>
                  <a:ext uri="{0D108BD9-81ED-4DB2-BD59-A6C34878D82A}">
                    <a16:rowId xmlns:a16="http://schemas.microsoft.com/office/drawing/2014/main" xmlns="" val="344496326"/>
                  </a:ext>
                </a:extLst>
              </a:tr>
              <a:tr h="118143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Педагогика и психология образования</a:t>
                      </a:r>
                      <a:endParaRPr lang="ru-RU" sz="8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7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3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 dirty="0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 dirty="0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 dirty="0">
                          <a:effectLst/>
                        </a:rPr>
                        <a:t>1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extLst>
                  <a:ext uri="{0D108BD9-81ED-4DB2-BD59-A6C34878D82A}">
                    <a16:rowId xmlns:a16="http://schemas.microsoft.com/office/drawing/2014/main" xmlns="" val="2700618644"/>
                  </a:ext>
                </a:extLst>
              </a:tr>
              <a:tr h="118143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Профессиональное обучение </a:t>
                      </a:r>
                      <a:endParaRPr lang="ru-RU" sz="8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 dirty="0">
                          <a:solidFill>
                            <a:srgbClr val="002060"/>
                          </a:solidFill>
                          <a:effectLst/>
                        </a:rPr>
                        <a:t>6</a:t>
                      </a:r>
                      <a:endParaRPr lang="ru-RU" sz="8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 dirty="0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 dirty="0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 dirty="0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 dirty="0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 dirty="0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extLst>
                  <a:ext uri="{0D108BD9-81ED-4DB2-BD59-A6C34878D82A}">
                    <a16:rowId xmlns:a16="http://schemas.microsoft.com/office/drawing/2014/main" xmlns="" val="2488780476"/>
                  </a:ext>
                </a:extLst>
              </a:tr>
              <a:tr h="118143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u="none" strike="noStrike" dirty="0" err="1">
                          <a:solidFill>
                            <a:srgbClr val="002060"/>
                          </a:solidFill>
                          <a:effectLst/>
                        </a:rPr>
                        <a:t>Инноватика</a:t>
                      </a:r>
                      <a:r>
                        <a:rPr lang="ru-RU" sz="8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 в </a:t>
                      </a:r>
                      <a:r>
                        <a:rPr lang="ru-RU" sz="800" u="none" strike="noStrike" dirty="0" err="1">
                          <a:solidFill>
                            <a:srgbClr val="002060"/>
                          </a:solidFill>
                          <a:effectLst/>
                        </a:rPr>
                        <a:t>социогуманитарном</a:t>
                      </a:r>
                      <a:r>
                        <a:rPr lang="ru-RU" sz="8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 образовании</a:t>
                      </a:r>
                      <a:endParaRPr lang="ru-RU" sz="8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6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 dirty="0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endParaRPr lang="ru-RU" sz="8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 dirty="0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 dirty="0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 dirty="0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 dirty="0">
                          <a:effectLst/>
                        </a:rPr>
                        <a:t> 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extLst>
                  <a:ext uri="{0D108BD9-81ED-4DB2-BD59-A6C34878D82A}">
                    <a16:rowId xmlns:a16="http://schemas.microsoft.com/office/drawing/2014/main" xmlns="" val="4079249979"/>
                  </a:ext>
                </a:extLst>
              </a:tr>
              <a:tr h="118143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Безопасность </a:t>
                      </a:r>
                      <a:r>
                        <a:rPr lang="ru-RU" sz="800" u="none" strike="noStrike" dirty="0" smtClean="0">
                          <a:solidFill>
                            <a:srgbClr val="002060"/>
                          </a:solidFill>
                          <a:effectLst/>
                        </a:rPr>
                        <a:t>жизнедеятельности</a:t>
                      </a:r>
                      <a:endParaRPr lang="ru-RU" sz="8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8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 dirty="0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 dirty="0">
                          <a:solidFill>
                            <a:srgbClr val="002060"/>
                          </a:solidFill>
                          <a:effectLst/>
                        </a:rPr>
                        <a:t>4</a:t>
                      </a:r>
                      <a:endParaRPr lang="ru-RU" sz="8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 dirty="0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 dirty="0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 dirty="0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 dirty="0">
                          <a:effectLst/>
                        </a:rPr>
                        <a:t> 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 dirty="0">
                          <a:effectLst/>
                        </a:rPr>
                        <a:t> 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extLst>
                  <a:ext uri="{0D108BD9-81ED-4DB2-BD59-A6C34878D82A}">
                    <a16:rowId xmlns:a16="http://schemas.microsoft.com/office/drawing/2014/main" xmlns="" val="1324379374"/>
                  </a:ext>
                </a:extLst>
              </a:tr>
              <a:tr h="232402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Предпринимательство и </a:t>
                      </a:r>
                      <a:r>
                        <a:rPr lang="ru-RU" sz="800" u="none" strike="noStrike" dirty="0" err="1">
                          <a:solidFill>
                            <a:srgbClr val="002060"/>
                          </a:solidFill>
                          <a:effectLst/>
                        </a:rPr>
                        <a:t>стартаппроектирование</a:t>
                      </a:r>
                      <a:r>
                        <a:rPr lang="ru-RU" sz="8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 в социальной сфере</a:t>
                      </a:r>
                      <a:endParaRPr lang="ru-RU" sz="8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9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 dirty="0">
                          <a:solidFill>
                            <a:srgbClr val="002060"/>
                          </a:solidFill>
                          <a:effectLst/>
                        </a:rPr>
                        <a:t>2</a:t>
                      </a:r>
                      <a:endParaRPr lang="ru-RU" sz="8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 dirty="0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 dirty="0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 dirty="0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 dirty="0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 dirty="0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 dirty="0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 dirty="0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 dirty="0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 dirty="0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 dirty="0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 dirty="0">
                          <a:effectLst/>
                        </a:rPr>
                        <a:t> 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 dirty="0">
                          <a:effectLst/>
                        </a:rPr>
                        <a:t> 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 dirty="0">
                          <a:effectLst/>
                        </a:rPr>
                        <a:t> 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extLst>
                  <a:ext uri="{0D108BD9-81ED-4DB2-BD59-A6C34878D82A}">
                    <a16:rowId xmlns:a16="http://schemas.microsoft.com/office/drawing/2014/main" xmlns="" val="2160342263"/>
                  </a:ext>
                </a:extLst>
              </a:tr>
              <a:tr h="118143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Физическая культура</a:t>
                      </a:r>
                      <a:endParaRPr lang="ru-RU" sz="8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12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5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2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 dirty="0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endParaRPr lang="ru-RU" sz="8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 dirty="0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endParaRPr lang="ru-RU" sz="8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 dirty="0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 dirty="0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 dirty="0">
                          <a:effectLst/>
                        </a:rPr>
                        <a:t> 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 dirty="0">
                          <a:effectLst/>
                        </a:rPr>
                        <a:t> 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extLst>
                  <a:ext uri="{0D108BD9-81ED-4DB2-BD59-A6C34878D82A}">
                    <a16:rowId xmlns:a16="http://schemas.microsoft.com/office/drawing/2014/main" xmlns="" val="143704186"/>
                  </a:ext>
                </a:extLst>
              </a:tr>
              <a:tr h="232402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Методические системы и технологии в предметном </a:t>
                      </a:r>
                      <a:r>
                        <a:rPr lang="ru-RU" sz="800" u="none" strike="noStrike" dirty="0" smtClean="0">
                          <a:solidFill>
                            <a:srgbClr val="002060"/>
                          </a:solidFill>
                          <a:effectLst/>
                        </a:rPr>
                        <a:t>обучении:</a:t>
                      </a:r>
                      <a:endParaRPr lang="ru-RU" sz="800" b="1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 dirty="0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 dirty="0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 dirty="0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 dirty="0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 dirty="0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 dirty="0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 dirty="0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 dirty="0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 dirty="0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 dirty="0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 dirty="0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 dirty="0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 dirty="0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 dirty="0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 dirty="0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 dirty="0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 dirty="0">
                          <a:effectLst/>
                        </a:rPr>
                        <a:t> 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 dirty="0">
                          <a:effectLst/>
                        </a:rPr>
                        <a:t> 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 dirty="0">
                          <a:effectLst/>
                        </a:rPr>
                        <a:t> 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extLst>
                  <a:ext uri="{0D108BD9-81ED-4DB2-BD59-A6C34878D82A}">
                    <a16:rowId xmlns:a16="http://schemas.microsoft.com/office/drawing/2014/main" xmlns="" val="4249506907"/>
                  </a:ext>
                </a:extLst>
              </a:tr>
              <a:tr h="118143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i="1" u="none" strike="noStrike" dirty="0">
                          <a:solidFill>
                            <a:srgbClr val="002060"/>
                          </a:solidFill>
                          <a:effectLst/>
                        </a:rPr>
                        <a:t>иностранный язык</a:t>
                      </a:r>
                      <a:endParaRPr lang="ru-RU" sz="800" b="0" i="1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3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 dirty="0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 dirty="0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 dirty="0">
                          <a:effectLst/>
                        </a:rPr>
                        <a:t> 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extLst>
                  <a:ext uri="{0D108BD9-81ED-4DB2-BD59-A6C34878D82A}">
                    <a16:rowId xmlns:a16="http://schemas.microsoft.com/office/drawing/2014/main" xmlns="" val="3082565429"/>
                  </a:ext>
                </a:extLst>
              </a:tr>
              <a:tr h="118143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i="1" u="none" strike="noStrike" dirty="0">
                          <a:solidFill>
                            <a:srgbClr val="002060"/>
                          </a:solidFill>
                          <a:effectLst/>
                        </a:rPr>
                        <a:t>русский язык и литература</a:t>
                      </a:r>
                      <a:endParaRPr lang="ru-RU" sz="800" b="0" i="1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2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2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2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effectLst/>
                        </a:rPr>
                        <a:t>1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 dirty="0">
                          <a:effectLst/>
                        </a:rPr>
                        <a:t> 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extLst>
                  <a:ext uri="{0D108BD9-81ED-4DB2-BD59-A6C34878D82A}">
                    <a16:rowId xmlns:a16="http://schemas.microsoft.com/office/drawing/2014/main" xmlns="" val="1679347369"/>
                  </a:ext>
                </a:extLst>
              </a:tr>
              <a:tr h="118143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i="1" u="none" strike="noStrike" dirty="0">
                          <a:solidFill>
                            <a:srgbClr val="002060"/>
                          </a:solidFill>
                          <a:effectLst/>
                        </a:rPr>
                        <a:t>история и обществознание</a:t>
                      </a:r>
                      <a:endParaRPr lang="ru-RU" sz="800" b="0" i="1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 dirty="0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endParaRPr lang="ru-RU" sz="8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 dirty="0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 dirty="0">
                          <a:effectLst/>
                        </a:rPr>
                        <a:t> 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 dirty="0">
                          <a:effectLst/>
                        </a:rPr>
                        <a:t> 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extLst>
                  <a:ext uri="{0D108BD9-81ED-4DB2-BD59-A6C34878D82A}">
                    <a16:rowId xmlns:a16="http://schemas.microsoft.com/office/drawing/2014/main" xmlns="" val="3877266517"/>
                  </a:ext>
                </a:extLst>
              </a:tr>
              <a:tr h="118143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i="1" u="none" strike="noStrike" dirty="0">
                          <a:solidFill>
                            <a:srgbClr val="002060"/>
                          </a:solidFill>
                          <a:effectLst/>
                        </a:rPr>
                        <a:t>математика</a:t>
                      </a:r>
                      <a:endParaRPr lang="ru-RU" sz="800" b="0" i="1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5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 dirty="0">
                          <a:solidFill>
                            <a:srgbClr val="002060"/>
                          </a:solidFill>
                          <a:effectLst/>
                        </a:rPr>
                        <a:t>2</a:t>
                      </a:r>
                      <a:endParaRPr lang="ru-RU" sz="8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 dirty="0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 dirty="0">
                          <a:effectLst/>
                        </a:rPr>
                        <a:t> 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extLst>
                  <a:ext uri="{0D108BD9-81ED-4DB2-BD59-A6C34878D82A}">
                    <a16:rowId xmlns:a16="http://schemas.microsoft.com/office/drawing/2014/main" xmlns="" val="3064532736"/>
                  </a:ext>
                </a:extLst>
              </a:tr>
              <a:tr h="118143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i="1" u="none" strike="noStrike" dirty="0">
                          <a:solidFill>
                            <a:srgbClr val="002060"/>
                          </a:solidFill>
                          <a:effectLst/>
                        </a:rPr>
                        <a:t>технология </a:t>
                      </a:r>
                      <a:endParaRPr lang="ru-RU" sz="800" b="0" i="1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effectLst/>
                        </a:rPr>
                        <a:t>1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 dirty="0">
                          <a:effectLst/>
                        </a:rPr>
                        <a:t> 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extLst>
                  <a:ext uri="{0D108BD9-81ED-4DB2-BD59-A6C34878D82A}">
                    <a16:rowId xmlns:a16="http://schemas.microsoft.com/office/drawing/2014/main" xmlns="" val="1833207923"/>
                  </a:ext>
                </a:extLst>
              </a:tr>
              <a:tr h="118143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i="1" u="none" strike="noStrike" dirty="0">
                          <a:solidFill>
                            <a:srgbClr val="002060"/>
                          </a:solidFill>
                          <a:effectLst/>
                        </a:rPr>
                        <a:t>биология</a:t>
                      </a:r>
                      <a:endParaRPr lang="ru-RU" sz="800" b="0" i="1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5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 dirty="0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 dirty="0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extLst>
                  <a:ext uri="{0D108BD9-81ED-4DB2-BD59-A6C34878D82A}">
                    <a16:rowId xmlns:a16="http://schemas.microsoft.com/office/drawing/2014/main" xmlns="" val="189890821"/>
                  </a:ext>
                </a:extLst>
              </a:tr>
              <a:tr h="118143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i="1" u="none" strike="noStrike" dirty="0">
                          <a:solidFill>
                            <a:srgbClr val="002060"/>
                          </a:solidFill>
                          <a:effectLst/>
                        </a:rPr>
                        <a:t>безопасность жизнедеятельности</a:t>
                      </a:r>
                      <a:endParaRPr lang="ru-RU" sz="800" b="0" i="1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2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 dirty="0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extLst>
                  <a:ext uri="{0D108BD9-81ED-4DB2-BD59-A6C34878D82A}">
                    <a16:rowId xmlns:a16="http://schemas.microsoft.com/office/drawing/2014/main" xmlns="" val="3337504449"/>
                  </a:ext>
                </a:extLst>
              </a:tr>
              <a:tr h="118143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i="1" u="none" strike="noStrike" dirty="0">
                          <a:solidFill>
                            <a:srgbClr val="002060"/>
                          </a:solidFill>
                          <a:effectLst/>
                        </a:rPr>
                        <a:t>технология</a:t>
                      </a:r>
                      <a:endParaRPr lang="ru-RU" sz="800" b="0" i="1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3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 dirty="0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 dirty="0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 dirty="0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extLst>
                  <a:ext uri="{0D108BD9-81ED-4DB2-BD59-A6C34878D82A}">
                    <a16:rowId xmlns:a16="http://schemas.microsoft.com/office/drawing/2014/main" xmlns="" val="4286370319"/>
                  </a:ext>
                </a:extLst>
              </a:tr>
              <a:tr h="118143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i="1" u="none" strike="noStrike" dirty="0">
                          <a:solidFill>
                            <a:srgbClr val="002060"/>
                          </a:solidFill>
                          <a:effectLst/>
                        </a:rPr>
                        <a:t>физика</a:t>
                      </a:r>
                      <a:endParaRPr lang="ru-RU" sz="800" b="0" i="1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6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 dirty="0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 dirty="0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extLst>
                  <a:ext uri="{0D108BD9-81ED-4DB2-BD59-A6C34878D82A}">
                    <a16:rowId xmlns:a16="http://schemas.microsoft.com/office/drawing/2014/main" xmlns="" val="3315069463"/>
                  </a:ext>
                </a:extLst>
              </a:tr>
              <a:tr h="118143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i="1" u="none" strike="noStrike" dirty="0">
                          <a:solidFill>
                            <a:srgbClr val="002060"/>
                          </a:solidFill>
                          <a:effectLst/>
                        </a:rPr>
                        <a:t>химия</a:t>
                      </a:r>
                      <a:endParaRPr lang="ru-RU" sz="800" b="0" i="1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3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 dirty="0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 dirty="0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 dirty="0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 dirty="0">
                          <a:effectLst/>
                        </a:rPr>
                        <a:t> 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extLst>
                  <a:ext uri="{0D108BD9-81ED-4DB2-BD59-A6C34878D82A}">
                    <a16:rowId xmlns:a16="http://schemas.microsoft.com/office/drawing/2014/main" xmlns="" val="2728026150"/>
                  </a:ext>
                </a:extLst>
              </a:tr>
              <a:tr h="118143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i="1" u="none" strike="noStrike" dirty="0">
                          <a:solidFill>
                            <a:srgbClr val="002060"/>
                          </a:solidFill>
                          <a:effectLst/>
                        </a:rPr>
                        <a:t>информатика</a:t>
                      </a:r>
                      <a:endParaRPr lang="ru-RU" sz="800" b="0" i="1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3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2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 dirty="0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 dirty="0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 dirty="0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 dirty="0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 dirty="0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 dirty="0">
                          <a:effectLst/>
                        </a:rPr>
                        <a:t> 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 dirty="0">
                          <a:effectLst/>
                        </a:rPr>
                        <a:t> 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 dirty="0">
                          <a:effectLst/>
                        </a:rPr>
                        <a:t> 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extLst>
                  <a:ext uri="{0D108BD9-81ED-4DB2-BD59-A6C34878D82A}">
                    <a16:rowId xmlns:a16="http://schemas.microsoft.com/office/drawing/2014/main" xmlns="" val="3834667869"/>
                  </a:ext>
                </a:extLst>
              </a:tr>
              <a:tr h="118143"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1" u="none" strike="noStrike" dirty="0">
                          <a:solidFill>
                            <a:srgbClr val="6F252D"/>
                          </a:solidFill>
                          <a:effectLst/>
                        </a:rPr>
                        <a:t>ИТОГО:</a:t>
                      </a:r>
                      <a:endParaRPr lang="ru-RU" sz="1100" b="1" i="1" u="none" strike="noStrike" dirty="0">
                        <a:solidFill>
                          <a:srgbClr val="6F252D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u="none" strike="noStrike">
                          <a:solidFill>
                            <a:srgbClr val="6F252D"/>
                          </a:solidFill>
                          <a:effectLst/>
                        </a:rPr>
                        <a:t>399</a:t>
                      </a:r>
                      <a:endParaRPr lang="ru-RU" sz="1100" b="1" i="0" u="none" strike="noStrike">
                        <a:solidFill>
                          <a:srgbClr val="6F252D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u="none" strike="noStrike" dirty="0">
                          <a:solidFill>
                            <a:srgbClr val="6F252D"/>
                          </a:solidFill>
                          <a:effectLst/>
                        </a:rPr>
                        <a:t>63</a:t>
                      </a:r>
                      <a:endParaRPr lang="ru-RU" sz="1100" b="1" i="0" u="none" strike="noStrike" dirty="0">
                        <a:solidFill>
                          <a:srgbClr val="6F252D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u="none" strike="noStrike" dirty="0">
                          <a:solidFill>
                            <a:srgbClr val="6F252D"/>
                          </a:solidFill>
                          <a:effectLst/>
                        </a:rPr>
                        <a:t>62</a:t>
                      </a:r>
                      <a:endParaRPr lang="ru-RU" sz="1100" b="1" i="0" u="none" strike="noStrike" dirty="0">
                        <a:solidFill>
                          <a:srgbClr val="6F252D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u="none" strike="noStrike" dirty="0">
                          <a:solidFill>
                            <a:srgbClr val="6F252D"/>
                          </a:solidFill>
                          <a:effectLst/>
                        </a:rPr>
                        <a:t>16</a:t>
                      </a:r>
                      <a:endParaRPr lang="ru-RU" sz="1100" b="1" i="0" u="none" strike="noStrike" dirty="0">
                        <a:solidFill>
                          <a:srgbClr val="6F252D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u="none" strike="noStrike">
                          <a:solidFill>
                            <a:srgbClr val="6F252D"/>
                          </a:solidFill>
                          <a:effectLst/>
                        </a:rPr>
                        <a:t>1</a:t>
                      </a:r>
                      <a:endParaRPr lang="ru-RU" sz="1100" b="1" i="0" u="none" strike="noStrike">
                        <a:solidFill>
                          <a:srgbClr val="6F252D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u="none" strike="noStrike" dirty="0">
                          <a:solidFill>
                            <a:srgbClr val="6F252D"/>
                          </a:solidFill>
                          <a:effectLst/>
                        </a:rPr>
                        <a:t>3</a:t>
                      </a:r>
                      <a:endParaRPr lang="ru-RU" sz="1100" b="1" i="0" u="none" strike="noStrike" dirty="0">
                        <a:solidFill>
                          <a:srgbClr val="6F252D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u="none" strike="noStrike" dirty="0">
                          <a:solidFill>
                            <a:srgbClr val="6F252D"/>
                          </a:solidFill>
                          <a:effectLst/>
                        </a:rPr>
                        <a:t>15</a:t>
                      </a:r>
                      <a:endParaRPr lang="ru-RU" sz="1100" b="1" i="0" u="none" strike="noStrike" dirty="0">
                        <a:solidFill>
                          <a:srgbClr val="6F252D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u="none" strike="noStrike">
                          <a:solidFill>
                            <a:srgbClr val="6F252D"/>
                          </a:solidFill>
                          <a:effectLst/>
                        </a:rPr>
                        <a:t>5</a:t>
                      </a:r>
                      <a:endParaRPr lang="ru-RU" sz="1100" b="1" i="0" u="none" strike="noStrike">
                        <a:solidFill>
                          <a:srgbClr val="6F252D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u="none" strike="noStrike" dirty="0">
                          <a:solidFill>
                            <a:srgbClr val="6F252D"/>
                          </a:solidFill>
                          <a:effectLst/>
                        </a:rPr>
                        <a:t>10</a:t>
                      </a:r>
                      <a:endParaRPr lang="ru-RU" sz="1100" b="1" i="0" u="none" strike="noStrike" dirty="0">
                        <a:solidFill>
                          <a:srgbClr val="6F252D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u="none" strike="noStrike" dirty="0">
                          <a:solidFill>
                            <a:srgbClr val="6F252D"/>
                          </a:solidFill>
                          <a:effectLst/>
                        </a:rPr>
                        <a:t>2</a:t>
                      </a:r>
                      <a:endParaRPr lang="ru-RU" sz="1100" b="1" i="0" u="none" strike="noStrike" dirty="0">
                        <a:solidFill>
                          <a:srgbClr val="6F252D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u="none" strike="noStrike" dirty="0">
                          <a:solidFill>
                            <a:srgbClr val="6F252D"/>
                          </a:solidFill>
                          <a:effectLst/>
                        </a:rPr>
                        <a:t>5</a:t>
                      </a:r>
                      <a:endParaRPr lang="ru-RU" sz="1100" b="1" i="0" u="none" strike="noStrike" dirty="0">
                        <a:solidFill>
                          <a:srgbClr val="6F252D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u="none" strike="noStrike">
                          <a:solidFill>
                            <a:srgbClr val="6F252D"/>
                          </a:solidFill>
                          <a:effectLst/>
                        </a:rPr>
                        <a:t>13</a:t>
                      </a:r>
                      <a:endParaRPr lang="ru-RU" sz="1100" b="1" i="0" u="none" strike="noStrike">
                        <a:solidFill>
                          <a:srgbClr val="6F252D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u="none" strike="noStrike" dirty="0">
                          <a:solidFill>
                            <a:srgbClr val="6F252D"/>
                          </a:solidFill>
                          <a:effectLst/>
                        </a:rPr>
                        <a:t>5</a:t>
                      </a:r>
                      <a:endParaRPr lang="ru-RU" sz="1100" b="1" i="0" u="none" strike="noStrike" dirty="0">
                        <a:solidFill>
                          <a:srgbClr val="6F252D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u="none" strike="noStrike" dirty="0">
                          <a:solidFill>
                            <a:srgbClr val="6F252D"/>
                          </a:solidFill>
                          <a:effectLst/>
                        </a:rPr>
                        <a:t>15</a:t>
                      </a:r>
                      <a:endParaRPr lang="ru-RU" sz="1100" b="1" i="0" u="none" strike="noStrike" dirty="0">
                        <a:solidFill>
                          <a:srgbClr val="6F252D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u="none" strike="noStrike" dirty="0">
                          <a:solidFill>
                            <a:srgbClr val="6F252D"/>
                          </a:solidFill>
                          <a:effectLst/>
                        </a:rPr>
                        <a:t>4</a:t>
                      </a:r>
                      <a:endParaRPr lang="ru-RU" sz="1100" b="1" i="0" u="none" strike="noStrike" dirty="0">
                        <a:solidFill>
                          <a:srgbClr val="6F252D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u="none" strike="noStrike" dirty="0">
                          <a:solidFill>
                            <a:srgbClr val="6F252D"/>
                          </a:solidFill>
                          <a:effectLst/>
                        </a:rPr>
                        <a:t>6</a:t>
                      </a:r>
                      <a:endParaRPr lang="ru-RU" sz="1100" b="1" i="0" u="none" strike="noStrike" dirty="0">
                        <a:solidFill>
                          <a:srgbClr val="6F252D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u="none" strike="noStrike" dirty="0">
                          <a:solidFill>
                            <a:srgbClr val="6F252D"/>
                          </a:solidFill>
                          <a:effectLst/>
                        </a:rPr>
                        <a:t>1</a:t>
                      </a:r>
                      <a:endParaRPr lang="ru-RU" sz="1100" b="1" i="0" u="none" strike="noStrike" dirty="0">
                        <a:solidFill>
                          <a:srgbClr val="6F252D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u="none" strike="noStrike" dirty="0">
                          <a:solidFill>
                            <a:srgbClr val="6F252D"/>
                          </a:solidFill>
                          <a:effectLst/>
                        </a:rPr>
                        <a:t>5</a:t>
                      </a:r>
                      <a:endParaRPr lang="ru-RU" sz="1100" b="1" i="0" u="none" strike="noStrike" dirty="0">
                        <a:solidFill>
                          <a:srgbClr val="6F252D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u="none" strike="noStrike" dirty="0">
                          <a:solidFill>
                            <a:srgbClr val="6F252D"/>
                          </a:solidFill>
                          <a:effectLst/>
                        </a:rPr>
                        <a:t>20</a:t>
                      </a:r>
                      <a:endParaRPr lang="ru-RU" sz="1100" b="1" i="0" u="none" strike="noStrike" dirty="0">
                        <a:solidFill>
                          <a:srgbClr val="6F252D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u="none" strike="noStrike" dirty="0">
                          <a:solidFill>
                            <a:srgbClr val="6F252D"/>
                          </a:solidFill>
                          <a:effectLst/>
                        </a:rPr>
                        <a:t>2</a:t>
                      </a:r>
                      <a:endParaRPr lang="ru-RU" sz="1100" b="1" i="0" u="none" strike="noStrike" dirty="0">
                        <a:solidFill>
                          <a:srgbClr val="6F252D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extLst>
                  <a:ext uri="{0D108BD9-81ED-4DB2-BD59-A6C34878D82A}">
                    <a16:rowId xmlns:a16="http://schemas.microsoft.com/office/drawing/2014/main" xmlns="" val="18017007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05019268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sz="quarter" idx="10"/>
          </p:nvPr>
        </p:nvSpPr>
        <p:spPr>
          <a:xfrm>
            <a:off x="873578" y="-117060"/>
            <a:ext cx="9854293" cy="825818"/>
          </a:xfrm>
        </p:spPr>
        <p:txBody>
          <a:bodyPr/>
          <a:lstStyle/>
          <a:p>
            <a:pPr marL="0" lv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1200" dirty="0">
                <a:solidFill>
                  <a:srgbClr val="002060"/>
                </a:solidFill>
                <a:latin typeface="Century Gothic" panose="020B0502020202020204" pitchFamily="34" charset="0"/>
                <a:ea typeface="+mn-ea"/>
              </a:rPr>
              <a:t>КОЛИЧЕСТВО СТУДЕНТОВ ТГПУ С УКАЗАНИЕМ ПРОФИЛЯ НАПРАВЛЕНИЯ ПОДГОТОВКИ </a:t>
            </a:r>
            <a:r>
              <a:rPr lang="ru-RU" sz="1400" dirty="0" smtClean="0">
                <a:solidFill>
                  <a:srgbClr val="002060"/>
                </a:solidFill>
                <a:latin typeface="Century Gothic" panose="020B0502020202020204" pitchFamily="34" charset="0"/>
                <a:ea typeface="+mn-ea"/>
              </a:rPr>
              <a:t>(магистратура), </a:t>
            </a:r>
            <a:r>
              <a:rPr lang="ru-RU" sz="1400" dirty="0" smtClean="0">
                <a:solidFill>
                  <a:srgbClr val="002060"/>
                </a:solidFill>
                <a:latin typeface="Century Gothic" panose="020B0502020202020204" pitchFamily="34" charset="0"/>
                <a:ea typeface="+mn-ea"/>
              </a:rPr>
              <a:t>2024 </a:t>
            </a:r>
          </a:p>
          <a:p>
            <a:pPr marL="0" lv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1400" dirty="0" smtClean="0">
                <a:solidFill>
                  <a:srgbClr val="002060"/>
                </a:solidFill>
                <a:latin typeface="Century Gothic" panose="020B0502020202020204" pitchFamily="34" charset="0"/>
                <a:ea typeface="+mn-ea"/>
              </a:rPr>
              <a:t>( предметные области) </a:t>
            </a:r>
            <a:endParaRPr lang="ru-RU" sz="1800" dirty="0">
              <a:solidFill>
                <a:prstClr val="black"/>
              </a:solidFill>
              <a:latin typeface="Century Gothic" panose="020B0502020202020204" pitchFamily="34" charset="0"/>
              <a:ea typeface="+mn-ea"/>
            </a:endParaRPr>
          </a:p>
        </p:txBody>
      </p:sp>
      <p:sp>
        <p:nvSpPr>
          <p:cNvPr id="6" name="Текст 2"/>
          <p:cNvSpPr txBox="1">
            <a:spLocks/>
          </p:cNvSpPr>
          <p:nvPr/>
        </p:nvSpPr>
        <p:spPr>
          <a:xfrm>
            <a:off x="1712912" y="975762"/>
            <a:ext cx="10092261" cy="4957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b="1" kern="1200">
                <a:solidFill>
                  <a:schemeClr val="accent1">
                    <a:lumMod val="75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b="1" kern="1200">
                <a:solidFill>
                  <a:schemeClr val="accent1">
                    <a:lumMod val="75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b="1" kern="1200">
                <a:solidFill>
                  <a:schemeClr val="accent1">
                    <a:lumMod val="75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1" kern="1200">
                <a:solidFill>
                  <a:schemeClr val="accent1">
                    <a:lumMod val="75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1" kern="1200">
                <a:solidFill>
                  <a:schemeClr val="accent1">
                    <a:lumMod val="75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ru-RU" sz="1000" dirty="0" smtClean="0">
                <a:solidFill>
                  <a:srgbClr val="000000"/>
                </a:solidFill>
                <a:latin typeface="Arial Cyr"/>
                <a:ea typeface="+mn-ea"/>
              </a:rPr>
              <a:t> </a:t>
            </a:r>
            <a:r>
              <a:rPr lang="ru-RU" sz="1800" dirty="0" smtClean="0">
                <a:latin typeface="Century Gothic" panose="020B0502020202020204" pitchFamily="34" charset="0"/>
                <a:ea typeface="+mn-ea"/>
              </a:rPr>
              <a:t>КОЛИЧЕСТВО СТУДЕНТОВ МАГИСТРАНТОВ ПО РАЙОНАМ ТОМСКОЙ ОБЛАСТИ С УКАЗАНИЕМ ПРОФИЛЯ НАПРАВЛЕНИЯ ПОДГОТОВКИ</a:t>
            </a:r>
            <a:endParaRPr lang="ru-RU" sz="1800" dirty="0">
              <a:latin typeface="Century Gothic" panose="020B0502020202020204" pitchFamily="34" charset="0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9522390"/>
              </p:ext>
            </p:extLst>
          </p:nvPr>
        </p:nvGraphicFramePr>
        <p:xfrm>
          <a:off x="-1" y="495770"/>
          <a:ext cx="12192001" cy="540166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703993">
                  <a:extLst>
                    <a:ext uri="{9D8B030D-6E8A-4147-A177-3AD203B41FA5}">
                      <a16:colId xmlns:a16="http://schemas.microsoft.com/office/drawing/2014/main" xmlns="" val="3410115955"/>
                    </a:ext>
                  </a:extLst>
                </a:gridCol>
                <a:gridCol w="494132">
                  <a:extLst>
                    <a:ext uri="{9D8B030D-6E8A-4147-A177-3AD203B41FA5}">
                      <a16:colId xmlns:a16="http://schemas.microsoft.com/office/drawing/2014/main" xmlns="" val="1141111827"/>
                    </a:ext>
                  </a:extLst>
                </a:gridCol>
                <a:gridCol w="549033">
                  <a:extLst>
                    <a:ext uri="{9D8B030D-6E8A-4147-A177-3AD203B41FA5}">
                      <a16:colId xmlns:a16="http://schemas.microsoft.com/office/drawing/2014/main" xmlns="" val="383203963"/>
                    </a:ext>
                  </a:extLst>
                </a:gridCol>
                <a:gridCol w="562760">
                  <a:extLst>
                    <a:ext uri="{9D8B030D-6E8A-4147-A177-3AD203B41FA5}">
                      <a16:colId xmlns:a16="http://schemas.microsoft.com/office/drawing/2014/main" xmlns="" val="3617889816"/>
                    </a:ext>
                  </a:extLst>
                </a:gridCol>
                <a:gridCol w="439226">
                  <a:extLst>
                    <a:ext uri="{9D8B030D-6E8A-4147-A177-3AD203B41FA5}">
                      <a16:colId xmlns:a16="http://schemas.microsoft.com/office/drawing/2014/main" xmlns="" val="2375141818"/>
                    </a:ext>
                  </a:extLst>
                </a:gridCol>
                <a:gridCol w="384325">
                  <a:extLst>
                    <a:ext uri="{9D8B030D-6E8A-4147-A177-3AD203B41FA5}">
                      <a16:colId xmlns:a16="http://schemas.microsoft.com/office/drawing/2014/main" xmlns="" val="1921260328"/>
                    </a:ext>
                  </a:extLst>
                </a:gridCol>
                <a:gridCol w="384325">
                  <a:extLst>
                    <a:ext uri="{9D8B030D-6E8A-4147-A177-3AD203B41FA5}">
                      <a16:colId xmlns:a16="http://schemas.microsoft.com/office/drawing/2014/main" xmlns="" val="1457350267"/>
                    </a:ext>
                  </a:extLst>
                </a:gridCol>
                <a:gridCol w="398049">
                  <a:extLst>
                    <a:ext uri="{9D8B030D-6E8A-4147-A177-3AD203B41FA5}">
                      <a16:colId xmlns:a16="http://schemas.microsoft.com/office/drawing/2014/main" xmlns="" val="2578871691"/>
                    </a:ext>
                  </a:extLst>
                </a:gridCol>
                <a:gridCol w="360305">
                  <a:extLst>
                    <a:ext uri="{9D8B030D-6E8A-4147-A177-3AD203B41FA5}">
                      <a16:colId xmlns:a16="http://schemas.microsoft.com/office/drawing/2014/main" xmlns="" val="831321457"/>
                    </a:ext>
                  </a:extLst>
                </a:gridCol>
                <a:gridCol w="388264">
                  <a:extLst>
                    <a:ext uri="{9D8B030D-6E8A-4147-A177-3AD203B41FA5}">
                      <a16:colId xmlns:a16="http://schemas.microsoft.com/office/drawing/2014/main" xmlns="" val="2141598169"/>
                    </a:ext>
                  </a:extLst>
                </a:gridCol>
                <a:gridCol w="95572"/>
                <a:gridCol w="398049">
                  <a:extLst>
                    <a:ext uri="{9D8B030D-6E8A-4147-A177-3AD203B41FA5}">
                      <a16:colId xmlns:a16="http://schemas.microsoft.com/office/drawing/2014/main" xmlns="" val="3034534872"/>
                    </a:ext>
                  </a:extLst>
                </a:gridCol>
                <a:gridCol w="401482">
                  <a:extLst>
                    <a:ext uri="{9D8B030D-6E8A-4147-A177-3AD203B41FA5}">
                      <a16:colId xmlns:a16="http://schemas.microsoft.com/office/drawing/2014/main" xmlns="" val="5351307"/>
                    </a:ext>
                  </a:extLst>
                </a:gridCol>
                <a:gridCol w="442660">
                  <a:extLst>
                    <a:ext uri="{9D8B030D-6E8A-4147-A177-3AD203B41FA5}">
                      <a16:colId xmlns:a16="http://schemas.microsoft.com/office/drawing/2014/main" xmlns="" val="1072963805"/>
                    </a:ext>
                  </a:extLst>
                </a:gridCol>
                <a:gridCol w="549033">
                  <a:extLst>
                    <a:ext uri="{9D8B030D-6E8A-4147-A177-3AD203B41FA5}">
                      <a16:colId xmlns:a16="http://schemas.microsoft.com/office/drawing/2014/main" xmlns="" val="1638510445"/>
                    </a:ext>
                  </a:extLst>
                </a:gridCol>
                <a:gridCol w="521584">
                  <a:extLst>
                    <a:ext uri="{9D8B030D-6E8A-4147-A177-3AD203B41FA5}">
                      <a16:colId xmlns:a16="http://schemas.microsoft.com/office/drawing/2014/main" xmlns="" val="190144149"/>
                    </a:ext>
                  </a:extLst>
                </a:gridCol>
                <a:gridCol w="521584">
                  <a:extLst>
                    <a:ext uri="{9D8B030D-6E8A-4147-A177-3AD203B41FA5}">
                      <a16:colId xmlns:a16="http://schemas.microsoft.com/office/drawing/2014/main" xmlns="" val="3674499129"/>
                    </a:ext>
                  </a:extLst>
                </a:gridCol>
                <a:gridCol w="521584">
                  <a:extLst>
                    <a:ext uri="{9D8B030D-6E8A-4147-A177-3AD203B41FA5}">
                      <a16:colId xmlns:a16="http://schemas.microsoft.com/office/drawing/2014/main" xmlns="" val="2856698"/>
                    </a:ext>
                  </a:extLst>
                </a:gridCol>
                <a:gridCol w="521584">
                  <a:extLst>
                    <a:ext uri="{9D8B030D-6E8A-4147-A177-3AD203B41FA5}">
                      <a16:colId xmlns:a16="http://schemas.microsoft.com/office/drawing/2014/main" xmlns="" val="2636202483"/>
                    </a:ext>
                  </a:extLst>
                </a:gridCol>
                <a:gridCol w="466680">
                  <a:extLst>
                    <a:ext uri="{9D8B030D-6E8A-4147-A177-3AD203B41FA5}">
                      <a16:colId xmlns:a16="http://schemas.microsoft.com/office/drawing/2014/main" xmlns="" val="2949682873"/>
                    </a:ext>
                  </a:extLst>
                </a:gridCol>
                <a:gridCol w="521584">
                  <a:extLst>
                    <a:ext uri="{9D8B030D-6E8A-4147-A177-3AD203B41FA5}">
                      <a16:colId xmlns:a16="http://schemas.microsoft.com/office/drawing/2014/main" xmlns="" val="3995506673"/>
                    </a:ext>
                  </a:extLst>
                </a:gridCol>
                <a:gridCol w="566193">
                  <a:extLst>
                    <a:ext uri="{9D8B030D-6E8A-4147-A177-3AD203B41FA5}">
                      <a16:colId xmlns:a16="http://schemas.microsoft.com/office/drawing/2014/main" xmlns="" val="3565402432"/>
                    </a:ext>
                  </a:extLst>
                </a:gridCol>
              </a:tblGrid>
              <a:tr h="1052944"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ПРОФИЛИ</a:t>
                      </a:r>
                      <a:endParaRPr lang="ru-RU" sz="800" b="1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 cap="all" baseline="0" dirty="0">
                          <a:solidFill>
                            <a:srgbClr val="002060"/>
                          </a:solidFill>
                          <a:effectLst/>
                        </a:rPr>
                        <a:t>Томск</a:t>
                      </a:r>
                      <a:endParaRPr lang="ru-RU" sz="800" b="1" i="0" u="none" strike="noStrike" cap="all" baseline="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vert="vert27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 cap="all" baseline="0" dirty="0">
                          <a:solidFill>
                            <a:srgbClr val="002060"/>
                          </a:solidFill>
                          <a:effectLst/>
                        </a:rPr>
                        <a:t>Северск</a:t>
                      </a:r>
                      <a:endParaRPr lang="ru-RU" sz="800" b="1" i="0" u="none" strike="noStrike" cap="all" baseline="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vert="vert27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 cap="all" baseline="0" dirty="0">
                          <a:solidFill>
                            <a:srgbClr val="002060"/>
                          </a:solidFill>
                          <a:effectLst/>
                        </a:rPr>
                        <a:t>Томский </a:t>
                      </a:r>
                      <a:endParaRPr lang="ru-RU" sz="800" b="1" i="0" u="none" strike="noStrike" cap="all" baseline="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vert="vert27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 cap="all" baseline="0" dirty="0" err="1">
                          <a:solidFill>
                            <a:srgbClr val="002060"/>
                          </a:solidFill>
                          <a:effectLst/>
                        </a:rPr>
                        <a:t>Асиновский</a:t>
                      </a:r>
                      <a:endParaRPr lang="ru-RU" sz="800" b="1" i="0" u="none" strike="noStrike" cap="all" baseline="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vert="vert27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 cap="all" baseline="0" dirty="0">
                          <a:solidFill>
                            <a:srgbClr val="002060"/>
                          </a:solidFill>
                          <a:effectLst/>
                        </a:rPr>
                        <a:t>Александровский</a:t>
                      </a:r>
                      <a:endParaRPr lang="ru-RU" sz="800" b="1" i="0" u="none" strike="noStrike" cap="all" baseline="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vert="vert27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 cap="all" baseline="0" dirty="0" err="1">
                          <a:solidFill>
                            <a:srgbClr val="002060"/>
                          </a:solidFill>
                          <a:effectLst/>
                        </a:rPr>
                        <a:t>Бакчарский</a:t>
                      </a:r>
                      <a:r>
                        <a:rPr lang="ru-RU" sz="800" b="1" u="none" strike="noStrike" cap="all" baseline="0" dirty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endParaRPr lang="ru-RU" sz="800" b="1" i="0" u="none" strike="noStrike" cap="all" baseline="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vert="vert27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 cap="all" baseline="0" dirty="0" err="1">
                          <a:solidFill>
                            <a:srgbClr val="002060"/>
                          </a:solidFill>
                          <a:effectLst/>
                        </a:rPr>
                        <a:t>Верхнекетский</a:t>
                      </a:r>
                      <a:r>
                        <a:rPr lang="ru-RU" sz="800" b="1" u="none" strike="noStrike" cap="all" baseline="0" dirty="0">
                          <a:solidFill>
                            <a:srgbClr val="002060"/>
                          </a:solidFill>
                          <a:effectLst/>
                        </a:rPr>
                        <a:t>  </a:t>
                      </a:r>
                      <a:endParaRPr lang="ru-RU" sz="800" b="1" i="0" u="none" strike="noStrike" cap="all" baseline="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vert="vert27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 cap="all" baseline="0" dirty="0">
                          <a:solidFill>
                            <a:srgbClr val="002060"/>
                          </a:solidFill>
                          <a:effectLst/>
                        </a:rPr>
                        <a:t>Зырянский </a:t>
                      </a:r>
                      <a:endParaRPr lang="ru-RU" sz="800" b="1" i="0" u="none" strike="noStrike" cap="all" baseline="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vert="vert27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 cap="all" baseline="0" dirty="0" err="1">
                          <a:solidFill>
                            <a:srgbClr val="002060"/>
                          </a:solidFill>
                          <a:effectLst/>
                        </a:rPr>
                        <a:t>Каргасокский</a:t>
                      </a:r>
                      <a:r>
                        <a:rPr lang="ru-RU" sz="800" b="1" u="none" strike="noStrike" cap="all" baseline="0" dirty="0">
                          <a:solidFill>
                            <a:srgbClr val="002060"/>
                          </a:solidFill>
                          <a:effectLst/>
                        </a:rPr>
                        <a:t>  </a:t>
                      </a:r>
                      <a:endParaRPr lang="ru-RU" sz="800" b="1" i="0" u="none" strike="noStrike" cap="all" baseline="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vert="vert27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 cap="all" baseline="0">
                          <a:solidFill>
                            <a:srgbClr val="002060"/>
                          </a:solidFill>
                          <a:effectLst/>
                        </a:rPr>
                        <a:t>Кедровый</a:t>
                      </a:r>
                      <a:endParaRPr lang="ru-RU" sz="800" b="1" i="0" u="none" strike="noStrike" cap="all" baseline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vert="vert27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ru-RU" sz="800" b="1" i="0" u="none" strike="noStrike" cap="all" baseline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vert="vert27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 cap="all" baseline="0" dirty="0" err="1">
                          <a:solidFill>
                            <a:srgbClr val="002060"/>
                          </a:solidFill>
                          <a:effectLst/>
                        </a:rPr>
                        <a:t>Кожевниковский</a:t>
                      </a:r>
                      <a:r>
                        <a:rPr lang="ru-RU" sz="800" b="1" u="none" strike="noStrike" cap="all" baseline="0" dirty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endParaRPr lang="ru-RU" sz="800" b="1" i="0" u="none" strike="noStrike" cap="all" baseline="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vert="vert27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 cap="all" baseline="0" dirty="0" err="1">
                          <a:solidFill>
                            <a:srgbClr val="002060"/>
                          </a:solidFill>
                          <a:effectLst/>
                        </a:rPr>
                        <a:t>Колпашевский</a:t>
                      </a:r>
                      <a:r>
                        <a:rPr lang="ru-RU" sz="800" b="1" u="none" strike="noStrike" cap="all" baseline="0" dirty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endParaRPr lang="ru-RU" sz="800" b="1" i="0" u="none" strike="noStrike" cap="all" baseline="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vert="vert27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 cap="all" baseline="0" dirty="0" err="1">
                          <a:solidFill>
                            <a:srgbClr val="002060"/>
                          </a:solidFill>
                          <a:effectLst/>
                        </a:rPr>
                        <a:t>Кривошеинский</a:t>
                      </a:r>
                      <a:r>
                        <a:rPr lang="ru-RU" sz="800" b="1" u="none" strike="noStrike" cap="all" baseline="0" dirty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endParaRPr lang="ru-RU" sz="800" b="1" i="0" u="none" strike="noStrike" cap="all" baseline="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vert="vert27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 cap="all" baseline="0" dirty="0" err="1">
                          <a:solidFill>
                            <a:srgbClr val="002060"/>
                          </a:solidFill>
                          <a:effectLst/>
                        </a:rPr>
                        <a:t>Молчановский</a:t>
                      </a:r>
                      <a:r>
                        <a:rPr lang="ru-RU" sz="800" b="1" u="none" strike="noStrike" cap="all" baseline="0" dirty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endParaRPr lang="ru-RU" sz="800" b="1" i="0" u="none" strike="noStrike" cap="all" baseline="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vert="vert27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 cap="all" baseline="0" dirty="0" err="1">
                          <a:solidFill>
                            <a:srgbClr val="002060"/>
                          </a:solidFill>
                          <a:effectLst/>
                        </a:rPr>
                        <a:t>Парабельский</a:t>
                      </a:r>
                      <a:r>
                        <a:rPr lang="ru-RU" sz="800" b="1" u="none" strike="noStrike" cap="all" baseline="0" dirty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endParaRPr lang="ru-RU" sz="800" b="1" i="0" u="none" strike="noStrike" cap="all" baseline="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vert="vert27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 cap="all" baseline="0" dirty="0">
                          <a:solidFill>
                            <a:srgbClr val="002060"/>
                          </a:solidFill>
                          <a:effectLst/>
                        </a:rPr>
                        <a:t>Первомайский </a:t>
                      </a:r>
                      <a:endParaRPr lang="ru-RU" sz="800" b="1" i="0" u="none" strike="noStrike" cap="all" baseline="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vert="vert27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 cap="all" baseline="0" dirty="0" err="1">
                          <a:solidFill>
                            <a:srgbClr val="002060"/>
                          </a:solidFill>
                          <a:effectLst/>
                        </a:rPr>
                        <a:t>Тегульдетский</a:t>
                      </a:r>
                      <a:r>
                        <a:rPr lang="ru-RU" sz="800" b="1" u="none" strike="noStrike" cap="all" baseline="0" dirty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endParaRPr lang="ru-RU" sz="800" b="1" i="0" u="none" strike="noStrike" cap="all" baseline="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vert="vert27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 cap="all" baseline="0" dirty="0" err="1">
                          <a:solidFill>
                            <a:srgbClr val="002060"/>
                          </a:solidFill>
                          <a:effectLst/>
                        </a:rPr>
                        <a:t>Чаинский</a:t>
                      </a:r>
                      <a:r>
                        <a:rPr lang="ru-RU" sz="800" b="1" u="none" strike="noStrike" cap="all" baseline="0" dirty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endParaRPr lang="ru-RU" sz="800" b="1" i="0" u="none" strike="noStrike" cap="all" baseline="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vert="vert27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 cap="all" baseline="0" dirty="0" err="1">
                          <a:solidFill>
                            <a:srgbClr val="002060"/>
                          </a:solidFill>
                          <a:effectLst/>
                        </a:rPr>
                        <a:t>Шегарский</a:t>
                      </a:r>
                      <a:r>
                        <a:rPr lang="ru-RU" sz="800" b="1" u="none" strike="noStrike" cap="all" baseline="0" dirty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endParaRPr lang="ru-RU" sz="800" b="1" i="0" u="none" strike="noStrike" cap="all" baseline="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vert="vert27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 cap="all" baseline="0" dirty="0">
                          <a:solidFill>
                            <a:srgbClr val="002060"/>
                          </a:solidFill>
                          <a:effectLst/>
                        </a:rPr>
                        <a:t>г. Стрежевой</a:t>
                      </a:r>
                      <a:endParaRPr lang="ru-RU" sz="800" b="1" i="0" u="none" strike="noStrike" cap="all" baseline="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vert="vert27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228828817"/>
                  </a:ext>
                </a:extLst>
              </a:tr>
              <a:tr h="0">
                <a:tc gridSpan="22">
                  <a:txBody>
                    <a:bodyPr/>
                    <a:lstStyle/>
                    <a:p>
                      <a:pPr algn="l" fontAlgn="ctr"/>
                      <a:endParaRPr lang="ru-RU" sz="8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8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ru-RU" sz="8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ru-RU" sz="8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ru-RU" sz="8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ru-RU" sz="8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ru-RU" sz="8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ru-RU" sz="8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extLst>
                  <a:ext uri="{0D108BD9-81ED-4DB2-BD59-A6C34878D82A}">
                    <a16:rowId xmlns:a16="http://schemas.microsoft.com/office/drawing/2014/main" xmlns="" val="3443462620"/>
                  </a:ext>
                </a:extLst>
              </a:tr>
              <a:tr h="118143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Филологическое образование</a:t>
                      </a:r>
                      <a:endParaRPr lang="ru-RU" sz="8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 dirty="0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 dirty="0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extLst>
                  <a:ext uri="{0D108BD9-81ED-4DB2-BD59-A6C34878D82A}">
                    <a16:rowId xmlns:a16="http://schemas.microsoft.com/office/drawing/2014/main" xmlns="" val="2092281821"/>
                  </a:ext>
                </a:extLst>
              </a:tr>
              <a:tr h="118143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Историческое образование</a:t>
                      </a:r>
                      <a:endParaRPr lang="ru-RU" sz="8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u="none" strike="noStrike" dirty="0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 dirty="0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endParaRPr lang="ru-RU" sz="8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extLst>
                  <a:ext uri="{0D108BD9-81ED-4DB2-BD59-A6C34878D82A}">
                    <a16:rowId xmlns:a16="http://schemas.microsoft.com/office/drawing/2014/main" xmlns="" val="1757460256"/>
                  </a:ext>
                </a:extLst>
              </a:tr>
              <a:tr h="118143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u="none" strike="noStrike" dirty="0" err="1">
                          <a:solidFill>
                            <a:srgbClr val="002060"/>
                          </a:solidFill>
                          <a:effectLst/>
                        </a:rPr>
                        <a:t>Лингвокультурология</a:t>
                      </a:r>
                      <a:endParaRPr lang="ru-RU" sz="8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u="none" strike="noStrike" dirty="0">
                          <a:solidFill>
                            <a:srgbClr val="002060"/>
                          </a:solidFill>
                          <a:effectLst/>
                        </a:rPr>
                        <a:t>7</a:t>
                      </a:r>
                      <a:endParaRPr lang="ru-RU" sz="8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 dirty="0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endParaRPr lang="ru-RU" sz="8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 dirty="0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endParaRPr lang="ru-RU" sz="8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 dirty="0">
                          <a:effectLst/>
                        </a:rPr>
                        <a:t> 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 dirty="0">
                          <a:effectLst/>
                        </a:rPr>
                        <a:t> 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 dirty="0">
                          <a:effectLst/>
                        </a:rPr>
                        <a:t> 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extLst>
                  <a:ext uri="{0D108BD9-81ED-4DB2-BD59-A6C34878D82A}">
                    <a16:rowId xmlns:a16="http://schemas.microsoft.com/office/drawing/2014/main" xmlns="" val="933896643"/>
                  </a:ext>
                </a:extLst>
              </a:tr>
              <a:tr h="118143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Иностранный язык</a:t>
                      </a:r>
                      <a:endParaRPr lang="ru-RU" sz="8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3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 dirty="0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 dirty="0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 dirty="0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 dirty="0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 dirty="0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 dirty="0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 dirty="0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 dirty="0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 dirty="0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 dirty="0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 dirty="0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 dirty="0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 dirty="0">
                          <a:effectLst/>
                        </a:rPr>
                        <a:t> 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extLst>
                  <a:ext uri="{0D108BD9-81ED-4DB2-BD59-A6C34878D82A}">
                    <a16:rowId xmlns:a16="http://schemas.microsoft.com/office/drawing/2014/main" xmlns="" val="3974813701"/>
                  </a:ext>
                </a:extLst>
              </a:tr>
              <a:tr h="118143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u="none" strike="noStrike">
                          <a:solidFill>
                            <a:srgbClr val="002060"/>
                          </a:solidFill>
                          <a:effectLst/>
                        </a:rPr>
                        <a:t>Иноязычное образование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4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 dirty="0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extLst>
                  <a:ext uri="{0D108BD9-81ED-4DB2-BD59-A6C34878D82A}">
                    <a16:rowId xmlns:a16="http://schemas.microsoft.com/office/drawing/2014/main" xmlns="" val="789571484"/>
                  </a:ext>
                </a:extLst>
              </a:tr>
              <a:tr h="118143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Перевод и </a:t>
                      </a:r>
                      <a:r>
                        <a:rPr lang="ru-RU" sz="800" u="none" strike="noStrike" dirty="0" err="1">
                          <a:solidFill>
                            <a:srgbClr val="002060"/>
                          </a:solidFill>
                          <a:effectLst/>
                        </a:rPr>
                        <a:t>переводоведение</a:t>
                      </a:r>
                      <a:endParaRPr lang="ru-RU" sz="8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2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extLst>
                  <a:ext uri="{0D108BD9-81ED-4DB2-BD59-A6C34878D82A}">
                    <a16:rowId xmlns:a16="http://schemas.microsoft.com/office/drawing/2014/main" xmlns="" val="1563351613"/>
                  </a:ext>
                </a:extLst>
              </a:tr>
              <a:tr h="0">
                <a:tc gridSpan="22">
                  <a:txBody>
                    <a:bodyPr/>
                    <a:lstStyle/>
                    <a:p>
                      <a:pPr algn="ctr" fontAlgn="b"/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extLst>
                  <a:ext uri="{0D108BD9-81ED-4DB2-BD59-A6C34878D82A}">
                    <a16:rowId xmlns:a16="http://schemas.microsoft.com/office/drawing/2014/main" xmlns="" val="4038765122"/>
                  </a:ext>
                </a:extLst>
              </a:tr>
              <a:tr h="164856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u="none" strike="noStrike">
                          <a:solidFill>
                            <a:srgbClr val="002060"/>
                          </a:solidFill>
                          <a:effectLst/>
                        </a:rPr>
                        <a:t>Психология и педагогика начального образования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3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 dirty="0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 dirty="0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 dirty="0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 dirty="0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 dirty="0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 dirty="0">
                          <a:effectLst/>
                        </a:rPr>
                        <a:t> 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 dirty="0">
                          <a:effectLst/>
                        </a:rPr>
                        <a:t> 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 dirty="0">
                          <a:effectLst/>
                        </a:rPr>
                        <a:t> 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extLst>
                  <a:ext uri="{0D108BD9-81ED-4DB2-BD59-A6C34878D82A}">
                    <a16:rowId xmlns:a16="http://schemas.microsoft.com/office/drawing/2014/main" xmlns="" val="3892374779"/>
                  </a:ext>
                </a:extLst>
              </a:tr>
              <a:tr h="164856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Безопасность </a:t>
                      </a:r>
                      <a:r>
                        <a:rPr lang="ru-RU" sz="800" u="none" strike="noStrike" dirty="0" smtClean="0">
                          <a:solidFill>
                            <a:srgbClr val="002060"/>
                          </a:solidFill>
                          <a:effectLst/>
                        </a:rPr>
                        <a:t>жизнедеятельности</a:t>
                      </a:r>
                      <a:endParaRPr lang="ru-RU" sz="8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 dirty="0">
                          <a:solidFill>
                            <a:srgbClr val="002060"/>
                          </a:solidFill>
                          <a:effectLst/>
                        </a:rPr>
                        <a:t>8</a:t>
                      </a:r>
                      <a:endParaRPr lang="ru-RU" sz="8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 dirty="0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 dirty="0">
                          <a:solidFill>
                            <a:srgbClr val="002060"/>
                          </a:solidFill>
                          <a:effectLst/>
                        </a:rPr>
                        <a:t>4</a:t>
                      </a:r>
                      <a:endParaRPr lang="ru-RU" sz="8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8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8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8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8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endParaRPr lang="ru-RU" sz="8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endParaRPr lang="ru-RU" sz="8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8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8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extLst>
                  <a:ext uri="{0D108BD9-81ED-4DB2-BD59-A6C34878D82A}">
                    <a16:rowId xmlns:a16="http://schemas.microsoft.com/office/drawing/2014/main" xmlns="" val="3600668740"/>
                  </a:ext>
                </a:extLst>
              </a:tr>
              <a:tr h="232402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Проектирование образовательной среды в области </a:t>
                      </a:r>
                      <a:r>
                        <a:rPr lang="ru-RU" sz="800" u="none" strike="noStrike" dirty="0" smtClean="0">
                          <a:solidFill>
                            <a:srgbClr val="002060"/>
                          </a:solidFill>
                          <a:effectLst/>
                        </a:rPr>
                        <a:t>биолого-химического </a:t>
                      </a:r>
                      <a:r>
                        <a:rPr lang="ru-RU" sz="8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образования</a:t>
                      </a:r>
                      <a:endParaRPr lang="ru-RU" sz="8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 dirty="0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 dirty="0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 dirty="0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 dirty="0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 dirty="0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 dirty="0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 dirty="0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 dirty="0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 dirty="0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 dirty="0">
                          <a:effectLst/>
                        </a:rPr>
                        <a:t> 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effectLst/>
                        </a:rPr>
                        <a:t>1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extLst>
                  <a:ext uri="{0D108BD9-81ED-4DB2-BD59-A6C34878D82A}">
                    <a16:rowId xmlns:a16="http://schemas.microsoft.com/office/drawing/2014/main" xmlns="" val="1505388840"/>
                  </a:ext>
                </a:extLst>
              </a:tr>
              <a:tr h="232402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Проектирование экосистем математического и </a:t>
                      </a:r>
                      <a:r>
                        <a:rPr lang="ru-RU" sz="800" u="none" strike="noStrike" dirty="0" smtClean="0">
                          <a:solidFill>
                            <a:srgbClr val="002060"/>
                          </a:solidFill>
                          <a:effectLst/>
                        </a:rPr>
                        <a:t>естественнонаучного </a:t>
                      </a:r>
                      <a:r>
                        <a:rPr lang="ru-RU" sz="8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образования</a:t>
                      </a:r>
                      <a:endParaRPr lang="ru-RU" sz="8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8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2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 dirty="0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 dirty="0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 dirty="0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 dirty="0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 dirty="0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extLst>
                  <a:ext uri="{0D108BD9-81ED-4DB2-BD59-A6C34878D82A}">
                    <a16:rowId xmlns:a16="http://schemas.microsoft.com/office/drawing/2014/main" xmlns="" val="3515334373"/>
                  </a:ext>
                </a:extLst>
              </a:tr>
              <a:tr h="232402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u="none" strike="noStrike" dirty="0" smtClean="0">
                          <a:solidFill>
                            <a:srgbClr val="002060"/>
                          </a:solidFill>
                          <a:effectLst/>
                        </a:rPr>
                        <a:t>Воспитательная, </a:t>
                      </a:r>
                      <a:r>
                        <a:rPr lang="ru-RU" sz="8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методическая, проектная деятельность в образовании</a:t>
                      </a:r>
                      <a:endParaRPr lang="ru-RU" sz="8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26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7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8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2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 dirty="0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 dirty="0">
                          <a:solidFill>
                            <a:srgbClr val="002060"/>
                          </a:solidFill>
                          <a:effectLst/>
                        </a:rPr>
                        <a:t>2</a:t>
                      </a:r>
                      <a:endParaRPr lang="ru-RU" sz="8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3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 dirty="0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 dirty="0">
                          <a:solidFill>
                            <a:srgbClr val="002060"/>
                          </a:solidFill>
                          <a:effectLst/>
                        </a:rPr>
                        <a:t>4</a:t>
                      </a:r>
                      <a:endParaRPr lang="ru-RU" sz="8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3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effectLst/>
                        </a:rPr>
                        <a:t>2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effectLst/>
                        </a:rPr>
                        <a:t>6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extLst>
                  <a:ext uri="{0D108BD9-81ED-4DB2-BD59-A6C34878D82A}">
                    <a16:rowId xmlns:a16="http://schemas.microsoft.com/office/drawing/2014/main" xmlns="" val="1269930674"/>
                  </a:ext>
                </a:extLst>
              </a:tr>
              <a:tr h="207942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Русский язык как иностранный </a:t>
                      </a:r>
                      <a:endParaRPr lang="ru-RU" sz="8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8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2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 dirty="0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 dirty="0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 dirty="0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extLst>
                  <a:ext uri="{0D108BD9-81ED-4DB2-BD59-A6C34878D82A}">
                    <a16:rowId xmlns:a16="http://schemas.microsoft.com/office/drawing/2014/main" xmlns="" val="2639977364"/>
                  </a:ext>
                </a:extLst>
              </a:tr>
              <a:tr h="41190">
                <a:tc gridSpan="22">
                  <a:txBody>
                    <a:bodyPr/>
                    <a:lstStyle/>
                    <a:p>
                      <a:pPr algn="ctr" fontAlgn="b"/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ru-RU" sz="8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ru-RU" sz="8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ru-RU" sz="8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ru-RU" sz="8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ru-RU" sz="8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extLst>
                  <a:ext uri="{0D108BD9-81ED-4DB2-BD59-A6C34878D82A}">
                    <a16:rowId xmlns:a16="http://schemas.microsoft.com/office/drawing/2014/main" xmlns="" val="344496326"/>
                  </a:ext>
                </a:extLst>
              </a:tr>
              <a:tr h="118143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Физическая культура</a:t>
                      </a:r>
                      <a:endParaRPr lang="ru-RU" sz="8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12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5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 dirty="0">
                          <a:solidFill>
                            <a:srgbClr val="002060"/>
                          </a:solidFill>
                          <a:effectLst/>
                        </a:rPr>
                        <a:t>2</a:t>
                      </a:r>
                      <a:endParaRPr lang="ru-RU" sz="8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 dirty="0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 dirty="0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endParaRPr lang="ru-RU" sz="8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 dirty="0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endParaRPr lang="ru-RU" sz="8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 dirty="0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 dirty="0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endParaRPr lang="ru-RU" sz="8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 dirty="0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endParaRPr lang="ru-RU" sz="8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 dirty="0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 dirty="0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 dirty="0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 dirty="0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 dirty="0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 dirty="0">
                          <a:effectLst/>
                        </a:rPr>
                        <a:t> 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 dirty="0">
                          <a:effectLst/>
                        </a:rPr>
                        <a:t> 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extLst>
                  <a:ext uri="{0D108BD9-81ED-4DB2-BD59-A6C34878D82A}">
                    <a16:rowId xmlns:a16="http://schemas.microsoft.com/office/drawing/2014/main" xmlns="" val="143704186"/>
                  </a:ext>
                </a:extLst>
              </a:tr>
              <a:tr h="232402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Методические системы и технологии в предметном </a:t>
                      </a:r>
                      <a:r>
                        <a:rPr lang="ru-RU" sz="800" u="none" strike="noStrike" dirty="0" smtClean="0">
                          <a:solidFill>
                            <a:srgbClr val="002060"/>
                          </a:solidFill>
                          <a:effectLst/>
                        </a:rPr>
                        <a:t>обучении:</a:t>
                      </a:r>
                      <a:endParaRPr lang="ru-RU" sz="800" b="1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 dirty="0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 dirty="0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 dirty="0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 dirty="0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 dirty="0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 dirty="0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 dirty="0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 dirty="0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 dirty="0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 dirty="0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 dirty="0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 dirty="0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 dirty="0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 dirty="0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 dirty="0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 dirty="0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 dirty="0">
                          <a:effectLst/>
                        </a:rPr>
                        <a:t> 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 dirty="0">
                          <a:effectLst/>
                        </a:rPr>
                        <a:t> 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 dirty="0">
                          <a:effectLst/>
                        </a:rPr>
                        <a:t> 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extLst>
                  <a:ext uri="{0D108BD9-81ED-4DB2-BD59-A6C34878D82A}">
                    <a16:rowId xmlns:a16="http://schemas.microsoft.com/office/drawing/2014/main" xmlns="" val="4249506907"/>
                  </a:ext>
                </a:extLst>
              </a:tr>
              <a:tr h="118143"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i="1" u="none" strike="noStrike" dirty="0">
                          <a:solidFill>
                            <a:srgbClr val="002060"/>
                          </a:solidFill>
                          <a:effectLst/>
                        </a:rPr>
                        <a:t>иностранный язык</a:t>
                      </a:r>
                      <a:endParaRPr lang="ru-RU" sz="800" b="0" i="1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3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 dirty="0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 dirty="0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 dirty="0">
                          <a:effectLst/>
                        </a:rPr>
                        <a:t> 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extLst>
                  <a:ext uri="{0D108BD9-81ED-4DB2-BD59-A6C34878D82A}">
                    <a16:rowId xmlns:a16="http://schemas.microsoft.com/office/drawing/2014/main" xmlns="" val="3082565429"/>
                  </a:ext>
                </a:extLst>
              </a:tr>
              <a:tr h="118143"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i="1" u="none" strike="noStrike" dirty="0">
                          <a:solidFill>
                            <a:srgbClr val="002060"/>
                          </a:solidFill>
                          <a:effectLst/>
                        </a:rPr>
                        <a:t>русский язык и литература</a:t>
                      </a:r>
                      <a:endParaRPr lang="ru-RU" sz="800" b="0" i="1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2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2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2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effectLst/>
                        </a:rPr>
                        <a:t>1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 dirty="0">
                          <a:effectLst/>
                        </a:rPr>
                        <a:t> 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extLst>
                  <a:ext uri="{0D108BD9-81ED-4DB2-BD59-A6C34878D82A}">
                    <a16:rowId xmlns:a16="http://schemas.microsoft.com/office/drawing/2014/main" xmlns="" val="1679347369"/>
                  </a:ext>
                </a:extLst>
              </a:tr>
              <a:tr h="118143"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i="1" u="none" strike="noStrike" dirty="0">
                          <a:solidFill>
                            <a:srgbClr val="002060"/>
                          </a:solidFill>
                          <a:effectLst/>
                        </a:rPr>
                        <a:t>история и обществознание</a:t>
                      </a:r>
                      <a:endParaRPr lang="ru-RU" sz="800" b="0" i="1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 dirty="0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endParaRPr lang="ru-RU" sz="8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 dirty="0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 dirty="0">
                          <a:effectLst/>
                        </a:rPr>
                        <a:t> 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 dirty="0">
                          <a:effectLst/>
                        </a:rPr>
                        <a:t> 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extLst>
                  <a:ext uri="{0D108BD9-81ED-4DB2-BD59-A6C34878D82A}">
                    <a16:rowId xmlns:a16="http://schemas.microsoft.com/office/drawing/2014/main" xmlns="" val="3877266517"/>
                  </a:ext>
                </a:extLst>
              </a:tr>
              <a:tr h="118143"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i="1" u="none" strike="noStrike" dirty="0">
                          <a:solidFill>
                            <a:srgbClr val="002060"/>
                          </a:solidFill>
                          <a:effectLst/>
                        </a:rPr>
                        <a:t>математика</a:t>
                      </a:r>
                      <a:endParaRPr lang="ru-RU" sz="800" b="0" i="1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5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 dirty="0">
                          <a:solidFill>
                            <a:srgbClr val="002060"/>
                          </a:solidFill>
                          <a:effectLst/>
                        </a:rPr>
                        <a:t>2</a:t>
                      </a:r>
                      <a:endParaRPr lang="ru-RU" sz="8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 dirty="0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 dirty="0">
                          <a:effectLst/>
                        </a:rPr>
                        <a:t> 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extLst>
                  <a:ext uri="{0D108BD9-81ED-4DB2-BD59-A6C34878D82A}">
                    <a16:rowId xmlns:a16="http://schemas.microsoft.com/office/drawing/2014/main" xmlns="" val="3064532736"/>
                  </a:ext>
                </a:extLst>
              </a:tr>
              <a:tr h="118143"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i="1" u="none" strike="noStrike" dirty="0">
                          <a:solidFill>
                            <a:srgbClr val="002060"/>
                          </a:solidFill>
                          <a:effectLst/>
                        </a:rPr>
                        <a:t>технология </a:t>
                      </a:r>
                      <a:endParaRPr lang="ru-RU" sz="800" b="0" i="1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effectLst/>
                        </a:rPr>
                        <a:t>1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 dirty="0">
                          <a:effectLst/>
                        </a:rPr>
                        <a:t> 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extLst>
                  <a:ext uri="{0D108BD9-81ED-4DB2-BD59-A6C34878D82A}">
                    <a16:rowId xmlns:a16="http://schemas.microsoft.com/office/drawing/2014/main" xmlns="" val="1833207923"/>
                  </a:ext>
                </a:extLst>
              </a:tr>
              <a:tr h="118143"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i="1" u="none" strike="noStrike" dirty="0">
                          <a:solidFill>
                            <a:srgbClr val="002060"/>
                          </a:solidFill>
                          <a:effectLst/>
                        </a:rPr>
                        <a:t>биология</a:t>
                      </a:r>
                      <a:endParaRPr lang="ru-RU" sz="800" b="0" i="1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5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 dirty="0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 dirty="0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extLst>
                  <a:ext uri="{0D108BD9-81ED-4DB2-BD59-A6C34878D82A}">
                    <a16:rowId xmlns:a16="http://schemas.microsoft.com/office/drawing/2014/main" xmlns="" val="189890821"/>
                  </a:ext>
                </a:extLst>
              </a:tr>
              <a:tr h="118143"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i="1" u="none" strike="noStrike" dirty="0">
                          <a:solidFill>
                            <a:srgbClr val="002060"/>
                          </a:solidFill>
                          <a:effectLst/>
                        </a:rPr>
                        <a:t>безопасность жизнедеятельности</a:t>
                      </a:r>
                      <a:endParaRPr lang="ru-RU" sz="800" b="0" i="1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2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 dirty="0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extLst>
                  <a:ext uri="{0D108BD9-81ED-4DB2-BD59-A6C34878D82A}">
                    <a16:rowId xmlns:a16="http://schemas.microsoft.com/office/drawing/2014/main" xmlns="" val="3337504449"/>
                  </a:ext>
                </a:extLst>
              </a:tr>
              <a:tr h="118143"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i="1" u="none" strike="noStrike" dirty="0">
                          <a:solidFill>
                            <a:srgbClr val="002060"/>
                          </a:solidFill>
                          <a:effectLst/>
                        </a:rPr>
                        <a:t>технология</a:t>
                      </a:r>
                      <a:endParaRPr lang="ru-RU" sz="800" b="0" i="1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3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 dirty="0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 dirty="0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 dirty="0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extLst>
                  <a:ext uri="{0D108BD9-81ED-4DB2-BD59-A6C34878D82A}">
                    <a16:rowId xmlns:a16="http://schemas.microsoft.com/office/drawing/2014/main" xmlns="" val="4286370319"/>
                  </a:ext>
                </a:extLst>
              </a:tr>
              <a:tr h="118143"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i="1" u="none" strike="noStrike" dirty="0">
                          <a:solidFill>
                            <a:srgbClr val="002060"/>
                          </a:solidFill>
                          <a:effectLst/>
                        </a:rPr>
                        <a:t>физика</a:t>
                      </a:r>
                      <a:endParaRPr lang="ru-RU" sz="800" b="0" i="1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6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 dirty="0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 dirty="0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extLst>
                  <a:ext uri="{0D108BD9-81ED-4DB2-BD59-A6C34878D82A}">
                    <a16:rowId xmlns:a16="http://schemas.microsoft.com/office/drawing/2014/main" xmlns="" val="3315069463"/>
                  </a:ext>
                </a:extLst>
              </a:tr>
              <a:tr h="118143"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i="1" u="none" strike="noStrike" dirty="0">
                          <a:solidFill>
                            <a:srgbClr val="002060"/>
                          </a:solidFill>
                          <a:effectLst/>
                        </a:rPr>
                        <a:t>химия</a:t>
                      </a:r>
                      <a:endParaRPr lang="ru-RU" sz="800" b="0" i="1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3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 dirty="0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 dirty="0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 dirty="0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 dirty="0">
                          <a:effectLst/>
                        </a:rPr>
                        <a:t> 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extLst>
                  <a:ext uri="{0D108BD9-81ED-4DB2-BD59-A6C34878D82A}">
                    <a16:rowId xmlns:a16="http://schemas.microsoft.com/office/drawing/2014/main" xmlns="" val="2728026150"/>
                  </a:ext>
                </a:extLst>
              </a:tr>
              <a:tr h="118143">
                <a:tc>
                  <a:txBody>
                    <a:bodyPr/>
                    <a:lstStyle/>
                    <a:p>
                      <a:pPr algn="r" fontAlgn="b"/>
                      <a:r>
                        <a:rPr lang="ru-RU" sz="800" i="1" u="none" strike="noStrike" dirty="0">
                          <a:solidFill>
                            <a:srgbClr val="002060"/>
                          </a:solidFill>
                          <a:effectLst/>
                        </a:rPr>
                        <a:t>информатика</a:t>
                      </a:r>
                      <a:endParaRPr lang="ru-RU" sz="800" b="0" i="1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3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2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 dirty="0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 dirty="0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 dirty="0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 dirty="0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 dirty="0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8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 dirty="0">
                          <a:effectLst/>
                        </a:rPr>
                        <a:t> 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 dirty="0">
                          <a:effectLst/>
                        </a:rPr>
                        <a:t> 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u="none" strike="noStrike" dirty="0">
                          <a:effectLst/>
                        </a:rPr>
                        <a:t> 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extLst>
                  <a:ext uri="{0D108BD9-81ED-4DB2-BD59-A6C34878D82A}">
                    <a16:rowId xmlns:a16="http://schemas.microsoft.com/office/drawing/2014/main" xmlns="" val="3834667869"/>
                  </a:ext>
                </a:extLst>
              </a:tr>
              <a:tr h="118143">
                <a:tc>
                  <a:txBody>
                    <a:bodyPr/>
                    <a:lstStyle/>
                    <a:p>
                      <a:pPr algn="ctr" fontAlgn="b"/>
                      <a:endParaRPr lang="ru-RU" sz="1100" b="1" i="1" u="none" strike="noStrike" dirty="0">
                        <a:solidFill>
                          <a:srgbClr val="6F252D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100" b="1" i="0" u="none" strike="noStrike" dirty="0">
                        <a:solidFill>
                          <a:srgbClr val="6F252D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100" b="1" i="0" u="none" strike="noStrike" dirty="0">
                        <a:solidFill>
                          <a:srgbClr val="6F252D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100" b="1" i="0" u="none" strike="noStrike" dirty="0">
                        <a:solidFill>
                          <a:srgbClr val="6F252D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100" b="1" i="0" u="none" strike="noStrike" dirty="0">
                        <a:solidFill>
                          <a:srgbClr val="6F252D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100" b="1" i="0" u="none" strike="noStrike" dirty="0">
                        <a:solidFill>
                          <a:srgbClr val="6F252D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100" b="1" i="0" u="none" strike="noStrike" dirty="0">
                        <a:solidFill>
                          <a:srgbClr val="6F252D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100" b="1" i="0" u="none" strike="noStrike" dirty="0">
                        <a:solidFill>
                          <a:srgbClr val="6F252D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100" b="1" i="0" u="none" strike="noStrike" dirty="0">
                        <a:solidFill>
                          <a:srgbClr val="6F252D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endParaRPr lang="ru-RU" sz="1100" b="1" i="0" u="none" strike="noStrike" dirty="0">
                        <a:solidFill>
                          <a:srgbClr val="6F252D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100" b="1" i="0" u="none" strike="noStrike" dirty="0">
                        <a:solidFill>
                          <a:srgbClr val="6F252D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100" b="1" i="0" u="none" strike="noStrike" dirty="0">
                        <a:solidFill>
                          <a:srgbClr val="6F252D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100" b="1" i="0" u="none" strike="noStrike" dirty="0">
                        <a:solidFill>
                          <a:srgbClr val="6F252D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100" b="1" i="0" u="none" strike="noStrike" dirty="0">
                        <a:solidFill>
                          <a:srgbClr val="6F252D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100" b="1" i="0" u="none" strike="noStrike" dirty="0">
                        <a:solidFill>
                          <a:srgbClr val="6F252D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100" b="1" i="0" u="none" strike="noStrike" dirty="0">
                        <a:solidFill>
                          <a:srgbClr val="6F252D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100" b="1" i="0" u="none" strike="noStrike" dirty="0">
                        <a:solidFill>
                          <a:srgbClr val="6F252D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100" b="1" i="0" u="none" strike="noStrike" dirty="0">
                        <a:solidFill>
                          <a:srgbClr val="6F252D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100" b="1" i="0" u="none" strike="noStrike" dirty="0">
                        <a:solidFill>
                          <a:srgbClr val="6F252D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100" b="1" i="0" u="none" strike="noStrike" dirty="0">
                        <a:solidFill>
                          <a:srgbClr val="6F252D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100" b="1" i="0" u="none" strike="noStrike" dirty="0">
                        <a:solidFill>
                          <a:srgbClr val="6F252D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44" marR="4144" marT="4144" marB="0" anchor="b"/>
                </a:tc>
                <a:extLst>
                  <a:ext uri="{0D108BD9-81ED-4DB2-BD59-A6C34878D82A}">
                    <a16:rowId xmlns:a16="http://schemas.microsoft.com/office/drawing/2014/main" xmlns="" val="18017007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95944968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sz="1000" dirty="0">
                <a:solidFill>
                  <a:srgbClr val="000000"/>
                </a:solidFill>
                <a:latin typeface="Arial Cyr"/>
                <a:ea typeface="+mn-ea"/>
              </a:rPr>
              <a:t> </a:t>
            </a:r>
            <a:endParaRPr lang="ru-RU" sz="1800" dirty="0">
              <a:latin typeface="Century Gothic" panose="020B0502020202020204" pitchFamily="34" charset="0"/>
            </a:endParaRPr>
          </a:p>
        </p:txBody>
      </p:sp>
      <p:sp>
        <p:nvSpPr>
          <p:cNvPr id="6" name="Текст 2"/>
          <p:cNvSpPr txBox="1">
            <a:spLocks/>
          </p:cNvSpPr>
          <p:nvPr/>
        </p:nvSpPr>
        <p:spPr>
          <a:xfrm>
            <a:off x="1608666" y="0"/>
            <a:ext cx="10092261" cy="6776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b="1" kern="1200">
                <a:solidFill>
                  <a:schemeClr val="accent1">
                    <a:lumMod val="75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b="1" kern="1200">
                <a:solidFill>
                  <a:schemeClr val="accent1">
                    <a:lumMod val="75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b="1" kern="1200">
                <a:solidFill>
                  <a:schemeClr val="accent1">
                    <a:lumMod val="75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1" kern="1200">
                <a:solidFill>
                  <a:schemeClr val="accent1">
                    <a:lumMod val="75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1" kern="1200">
                <a:solidFill>
                  <a:schemeClr val="accent1">
                    <a:lumMod val="75000"/>
                  </a:schemeClr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ru-RU" sz="1600" dirty="0" smtClean="0">
                <a:solidFill>
                  <a:srgbClr val="002060"/>
                </a:solidFill>
                <a:latin typeface="Century Gothic" panose="020B0502020202020204" pitchFamily="34" charset="0"/>
                <a:ea typeface="+mn-ea"/>
              </a:rPr>
              <a:t>КОЛИЧЕСТВО СТУДЕНТОВ  ТГПУ 1 КУРСА, (В ТОМ ЧИСЛЕ ЦЕЛЕВИКОВ) с УКАЗАНИЕМ ПРОФИЛЕЙ (</a:t>
            </a:r>
            <a:r>
              <a:rPr lang="ru-RU" sz="1600" dirty="0" err="1" smtClean="0">
                <a:solidFill>
                  <a:srgbClr val="002060"/>
                </a:solidFill>
                <a:latin typeface="Century Gothic" panose="020B0502020202020204" pitchFamily="34" charset="0"/>
                <a:ea typeface="+mn-ea"/>
              </a:rPr>
              <a:t>бакалавриат</a:t>
            </a:r>
            <a:r>
              <a:rPr lang="ru-RU" sz="1600" dirty="0" smtClean="0">
                <a:solidFill>
                  <a:srgbClr val="002060"/>
                </a:solidFill>
                <a:latin typeface="Century Gothic" panose="020B0502020202020204" pitchFamily="34" charset="0"/>
                <a:ea typeface="+mn-ea"/>
              </a:rPr>
              <a:t>, </a:t>
            </a:r>
            <a:r>
              <a:rPr lang="ru-RU" sz="1600" dirty="0" err="1" smtClean="0">
                <a:solidFill>
                  <a:srgbClr val="002060"/>
                </a:solidFill>
                <a:latin typeface="Century Gothic" panose="020B0502020202020204" pitchFamily="34" charset="0"/>
                <a:ea typeface="+mn-ea"/>
              </a:rPr>
              <a:t>специалитет</a:t>
            </a:r>
            <a:r>
              <a:rPr lang="ru-RU" sz="1600" dirty="0" smtClean="0">
                <a:solidFill>
                  <a:srgbClr val="002060"/>
                </a:solidFill>
                <a:latin typeface="Century Gothic" panose="020B0502020202020204" pitchFamily="34" charset="0"/>
                <a:ea typeface="+mn-ea"/>
              </a:rPr>
              <a:t>) </a:t>
            </a:r>
            <a:endParaRPr lang="ru-RU" sz="1600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79934822"/>
              </p:ext>
            </p:extLst>
          </p:nvPr>
        </p:nvGraphicFramePr>
        <p:xfrm>
          <a:off x="120650" y="759280"/>
          <a:ext cx="12128500" cy="587208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717800">
                  <a:extLst>
                    <a:ext uri="{9D8B030D-6E8A-4147-A177-3AD203B41FA5}">
                      <a16:colId xmlns:a16="http://schemas.microsoft.com/office/drawing/2014/main" xmlns="" val="1815761869"/>
                    </a:ext>
                  </a:extLst>
                </a:gridCol>
                <a:gridCol w="373599">
                  <a:extLst>
                    <a:ext uri="{9D8B030D-6E8A-4147-A177-3AD203B41FA5}">
                      <a16:colId xmlns:a16="http://schemas.microsoft.com/office/drawing/2014/main" xmlns="" val="3042689041"/>
                    </a:ext>
                  </a:extLst>
                </a:gridCol>
                <a:gridCol w="470981">
                  <a:extLst>
                    <a:ext uri="{9D8B030D-6E8A-4147-A177-3AD203B41FA5}">
                      <a16:colId xmlns:a16="http://schemas.microsoft.com/office/drawing/2014/main" xmlns="" val="3281676237"/>
                    </a:ext>
                  </a:extLst>
                </a:gridCol>
                <a:gridCol w="513600">
                  <a:extLst>
                    <a:ext uri="{9D8B030D-6E8A-4147-A177-3AD203B41FA5}">
                      <a16:colId xmlns:a16="http://schemas.microsoft.com/office/drawing/2014/main" xmlns="" val="3008020412"/>
                    </a:ext>
                  </a:extLst>
                </a:gridCol>
                <a:gridCol w="504429">
                  <a:extLst>
                    <a:ext uri="{9D8B030D-6E8A-4147-A177-3AD203B41FA5}">
                      <a16:colId xmlns:a16="http://schemas.microsoft.com/office/drawing/2014/main" xmlns="" val="2955086149"/>
                    </a:ext>
                  </a:extLst>
                </a:gridCol>
                <a:gridCol w="541115">
                  <a:extLst>
                    <a:ext uri="{9D8B030D-6E8A-4147-A177-3AD203B41FA5}">
                      <a16:colId xmlns:a16="http://schemas.microsoft.com/office/drawing/2014/main" xmlns="" val="1956541184"/>
                    </a:ext>
                  </a:extLst>
                </a:gridCol>
                <a:gridCol w="608523">
                  <a:extLst>
                    <a:ext uri="{9D8B030D-6E8A-4147-A177-3AD203B41FA5}">
                      <a16:colId xmlns:a16="http://schemas.microsoft.com/office/drawing/2014/main" xmlns="" val="887833024"/>
                    </a:ext>
                  </a:extLst>
                </a:gridCol>
                <a:gridCol w="528734">
                  <a:extLst>
                    <a:ext uri="{9D8B030D-6E8A-4147-A177-3AD203B41FA5}">
                      <a16:colId xmlns:a16="http://schemas.microsoft.com/office/drawing/2014/main" xmlns="" val="3326253525"/>
                    </a:ext>
                  </a:extLst>
                </a:gridCol>
                <a:gridCol w="541115">
                  <a:extLst>
                    <a:ext uri="{9D8B030D-6E8A-4147-A177-3AD203B41FA5}">
                      <a16:colId xmlns:a16="http://schemas.microsoft.com/office/drawing/2014/main" xmlns="" val="2824148408"/>
                    </a:ext>
                  </a:extLst>
                </a:gridCol>
                <a:gridCol w="486087">
                  <a:extLst>
                    <a:ext uri="{9D8B030D-6E8A-4147-A177-3AD203B41FA5}">
                      <a16:colId xmlns:a16="http://schemas.microsoft.com/office/drawing/2014/main" xmlns="" val="1848971748"/>
                    </a:ext>
                  </a:extLst>
                </a:gridCol>
                <a:gridCol w="486085">
                  <a:extLst>
                    <a:ext uri="{9D8B030D-6E8A-4147-A177-3AD203B41FA5}">
                      <a16:colId xmlns:a16="http://schemas.microsoft.com/office/drawing/2014/main" xmlns="" val="3157147274"/>
                    </a:ext>
                  </a:extLst>
                </a:gridCol>
                <a:gridCol w="550287">
                  <a:extLst>
                    <a:ext uri="{9D8B030D-6E8A-4147-A177-3AD203B41FA5}">
                      <a16:colId xmlns:a16="http://schemas.microsoft.com/office/drawing/2014/main" xmlns="" val="2479605777"/>
                    </a:ext>
                  </a:extLst>
                </a:gridCol>
                <a:gridCol w="531943">
                  <a:extLst>
                    <a:ext uri="{9D8B030D-6E8A-4147-A177-3AD203B41FA5}">
                      <a16:colId xmlns:a16="http://schemas.microsoft.com/office/drawing/2014/main" xmlns="" val="3861649801"/>
                    </a:ext>
                  </a:extLst>
                </a:gridCol>
                <a:gridCol w="495258">
                  <a:extLst>
                    <a:ext uri="{9D8B030D-6E8A-4147-A177-3AD203B41FA5}">
                      <a16:colId xmlns:a16="http://schemas.microsoft.com/office/drawing/2014/main" xmlns="" val="1259284369"/>
                    </a:ext>
                  </a:extLst>
                </a:gridCol>
                <a:gridCol w="522771">
                  <a:extLst>
                    <a:ext uri="{9D8B030D-6E8A-4147-A177-3AD203B41FA5}">
                      <a16:colId xmlns:a16="http://schemas.microsoft.com/office/drawing/2014/main" xmlns="" val="257913898"/>
                    </a:ext>
                  </a:extLst>
                </a:gridCol>
                <a:gridCol w="476915">
                  <a:extLst>
                    <a:ext uri="{9D8B030D-6E8A-4147-A177-3AD203B41FA5}">
                      <a16:colId xmlns:a16="http://schemas.microsoft.com/office/drawing/2014/main" xmlns="" val="794643421"/>
                    </a:ext>
                  </a:extLst>
                </a:gridCol>
                <a:gridCol w="522771">
                  <a:extLst>
                    <a:ext uri="{9D8B030D-6E8A-4147-A177-3AD203B41FA5}">
                      <a16:colId xmlns:a16="http://schemas.microsoft.com/office/drawing/2014/main" xmlns="" val="2983956741"/>
                    </a:ext>
                  </a:extLst>
                </a:gridCol>
                <a:gridCol w="412715">
                  <a:extLst>
                    <a:ext uri="{9D8B030D-6E8A-4147-A177-3AD203B41FA5}">
                      <a16:colId xmlns:a16="http://schemas.microsoft.com/office/drawing/2014/main" xmlns="" val="3112556275"/>
                    </a:ext>
                  </a:extLst>
                </a:gridCol>
                <a:gridCol w="421885">
                  <a:extLst>
                    <a:ext uri="{9D8B030D-6E8A-4147-A177-3AD203B41FA5}">
                      <a16:colId xmlns:a16="http://schemas.microsoft.com/office/drawing/2014/main" xmlns="" val="453681620"/>
                    </a:ext>
                  </a:extLst>
                </a:gridCol>
                <a:gridCol w="421887">
                  <a:extLst>
                    <a:ext uri="{9D8B030D-6E8A-4147-A177-3AD203B41FA5}">
                      <a16:colId xmlns:a16="http://schemas.microsoft.com/office/drawing/2014/main" xmlns="" val="526432866"/>
                    </a:ext>
                  </a:extLst>
                </a:gridCol>
              </a:tblGrid>
              <a:tr h="1288443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1" i="0" u="none" strike="noStrike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  <a:endParaRPr lang="ru-RU" sz="1000" b="1" i="0" u="none" strike="noStrike" dirty="0" smtClean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l" fontAlgn="b"/>
                      <a:endParaRPr lang="ru-RU" sz="1000" b="1" i="0" u="none" strike="noStrike" dirty="0" smtClean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l" fontAlgn="b"/>
                      <a:endParaRPr lang="ru-RU" sz="1000" b="1" i="0" u="none" strike="noStrike" dirty="0" smtClean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l" fontAlgn="b"/>
                      <a:r>
                        <a:rPr lang="ru-RU" sz="1000" b="1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ПРОФИЛИ</a:t>
                      </a:r>
                      <a:endParaRPr lang="ru-RU" sz="1000" b="1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Ctr="1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АСИНОВСКИЙ РАЙОН</a:t>
                      </a:r>
                    </a:p>
                  </a:txBody>
                  <a:tcPr marL="9525" marR="9525" marT="9525" marB="0" vert="vert27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АЛЕКСАНДРОВСКИЙ</a:t>
                      </a:r>
                      <a:endParaRPr lang="ru-RU" sz="800" b="1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vert="vert27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БАКЧАРСКИЙ РАЙОН</a:t>
                      </a:r>
                    </a:p>
                  </a:txBody>
                  <a:tcPr marL="9525" marR="9525" marT="9525" marB="0" vert="vert27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ВЕРХНЕКЕТСКИЙ</a:t>
                      </a:r>
                      <a:endParaRPr lang="ru-RU" sz="800" b="1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vert="vert27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ЗЫРЯНСКИЙ РАЙОН</a:t>
                      </a:r>
                    </a:p>
                  </a:txBody>
                  <a:tcPr marL="9525" marR="9525" marT="9525" marB="0" vert="vert27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КАРГАСОКСКИЙ</a:t>
                      </a:r>
                      <a:endParaRPr lang="ru-RU" sz="800" b="1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vert="vert27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КОЖЕВНИКОВСКИЙ</a:t>
                      </a:r>
                      <a:endParaRPr lang="ru-RU" sz="800" b="1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vert="vert27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КОЛПАШЕВСКИЙ</a:t>
                      </a:r>
                      <a:endParaRPr lang="ru-RU" sz="800" b="1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vert="vert27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КРИВОШЕИНСКИЙ</a:t>
                      </a:r>
                      <a:endParaRPr lang="ru-RU" sz="800" b="1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vert="vert27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МОЛЧАНОВСКИЙ</a:t>
                      </a:r>
                      <a:endParaRPr lang="ru-RU" sz="800" b="1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vert="vert27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ПАРАБЕЛЬСКИЙ РАЙОН</a:t>
                      </a:r>
                    </a:p>
                  </a:txBody>
                  <a:tcPr marL="9525" marR="9525" marT="9525" marB="0" vert="vert27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ПЕРВОМАЙСКИЙ</a:t>
                      </a:r>
                      <a:endParaRPr lang="ru-RU" sz="800" b="1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vert="vert27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ТЕГУЛЬДЕТСКИЙ</a:t>
                      </a:r>
                      <a:endParaRPr lang="ru-RU" sz="800" b="1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vert="vert27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ТОМСКИЙ РАЙОН</a:t>
                      </a:r>
                    </a:p>
                  </a:txBody>
                  <a:tcPr marL="9525" marR="9525" marT="9525" marB="0" vert="vert27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ЧАИНСКИЙ РАЙОН</a:t>
                      </a:r>
                    </a:p>
                  </a:txBody>
                  <a:tcPr marL="9525" marR="9525" marT="9525" marB="0" vert="vert27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ШЕГАРСКИЙ РАЙОН</a:t>
                      </a:r>
                    </a:p>
                  </a:txBody>
                  <a:tcPr marL="9525" marR="9525" marT="9525" marB="0" vert="vert27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Г.ТОМСК</a:t>
                      </a:r>
                    </a:p>
                  </a:txBody>
                  <a:tcPr marL="9525" marR="9525" marT="9525" marB="0" vert="vert27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Г.СЕВЕРСК</a:t>
                      </a:r>
                    </a:p>
                  </a:txBody>
                  <a:tcPr marL="9525" marR="9525" marT="9525" marB="0" vert="vert27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Г.СТРЕЖЕВОЙ</a:t>
                      </a:r>
                    </a:p>
                  </a:txBody>
                  <a:tcPr marL="9525" marR="9525" marT="9525" marB="0" vert="vert27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44489438"/>
                  </a:ext>
                </a:extLst>
              </a:tr>
              <a:tr h="220916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</a:rPr>
                        <a:t>Биология и Химия, Биология и География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</a:rPr>
                        <a:t>1(1)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2690308028"/>
                  </a:ext>
                </a:extLst>
              </a:tr>
              <a:tr h="187373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Дошкольное и Начальное образование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</a:rPr>
                        <a:t>10(1)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</a:rPr>
                        <a:t>4(1)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</a:rPr>
                        <a:t>5(1)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</a:rPr>
                        <a:t>3(1)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</a:rPr>
                        <a:t>6(1)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</a:rPr>
                        <a:t>3(1)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</a:rPr>
                        <a:t>31(3)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</a:rPr>
                        <a:t>13(2)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475625747"/>
                  </a:ext>
                </a:extLst>
              </a:tr>
              <a:tr h="187373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ИЗО и Дополнительное образование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1(1)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3428504084"/>
                  </a:ext>
                </a:extLst>
              </a:tr>
              <a:tr h="187373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</a:rPr>
                        <a:t>Иностранный язык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</a:rPr>
                        <a:t>2(1)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</a:rPr>
                        <a:t>1(1)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</a:rPr>
                        <a:t>8(3)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</a:rPr>
                        <a:t>1(1)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</a:rPr>
                        <a:t>23(3)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047305305"/>
                  </a:ext>
                </a:extLst>
              </a:tr>
              <a:tr h="213361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</a:rPr>
                        <a:t>Информационные системы и технологии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</a:rPr>
                        <a:t>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609947577"/>
                  </a:ext>
                </a:extLst>
              </a:tr>
              <a:tr h="270169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</a:rPr>
                        <a:t>История и Обществознание, История и Право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</a:rPr>
                        <a:t>1(1)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</a:rPr>
                        <a:t>8(1)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</a:rPr>
                        <a:t>2(1)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</a:rPr>
                        <a:t>3(1)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</a:rPr>
                        <a:t>27(2)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057667529"/>
                  </a:ext>
                </a:extLst>
              </a:tr>
              <a:tr h="187373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</a:rPr>
                        <a:t>Лингвистика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</a:rPr>
                        <a:t>13(1)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4144252598"/>
                  </a:ext>
                </a:extLst>
              </a:tr>
              <a:tr h="187373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Логопедия, Олигофренопедагогика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7(3)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37(6)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14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852731196"/>
                  </a:ext>
                </a:extLst>
              </a:tr>
              <a:tr h="365473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</a:rPr>
                        <a:t>Математика и Физика, Математика и Информатика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</a:rPr>
                        <a:t>8(1)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3711265929"/>
                  </a:ext>
                </a:extLst>
              </a:tr>
              <a:tr h="187373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Музыка и Дополнительное образование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2257431886"/>
                  </a:ext>
                </a:extLst>
              </a:tr>
              <a:tr h="365473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Профессиональное обучение (по отраслям)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18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3274370004"/>
                  </a:ext>
                </a:extLst>
              </a:tr>
              <a:tr h="365473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Психология и педагогика </a:t>
                      </a:r>
                      <a:r>
                        <a:rPr lang="ru-RU" sz="900" b="0" i="0" u="none" strike="noStrike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девиантного</a:t>
                      </a:r>
                      <a:r>
                        <a:rPr lang="ru-RU" sz="900" b="0" i="0" u="none" strike="noStrike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 поведения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1(1)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4170267563"/>
                  </a:ext>
                </a:extLst>
              </a:tr>
              <a:tr h="187373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Психолого-педагогическое образование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7(2)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3(1)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7(1)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3(1)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56(2)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2891396954"/>
                  </a:ext>
                </a:extLst>
              </a:tr>
              <a:tr h="187373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</a:rPr>
                        <a:t>Русский язык и Литература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</a:rPr>
                        <a:t>1(1)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</a:rPr>
                        <a:t>7(1)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</a:rPr>
                        <a:t>20(2)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143219851"/>
                  </a:ext>
                </a:extLst>
              </a:tr>
              <a:tr h="365473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</a:rPr>
                        <a:t>Технология и Безопасность жизнедеятельности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</a:rPr>
                        <a:t>2(1)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</a:rPr>
                        <a:t>1(1)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</a:rPr>
                        <a:t>2(2)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</a:rPr>
                        <a:t>1(1)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</a:rPr>
                        <a:t>12(1)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3413356716"/>
                  </a:ext>
                </a:extLst>
              </a:tr>
              <a:tr h="187373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</a:rPr>
                        <a:t>Физическая культура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</a:rPr>
                        <a:t>2(1)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</a:rPr>
                        <a:t>2(1)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</a:rPr>
                        <a:t>2(1)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</a:rPr>
                        <a:t>1(1)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</a:rPr>
                        <a:t>1(1)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</a:rPr>
                        <a:t>56(3)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</a:rPr>
                        <a:t>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653182891"/>
                  </a:ext>
                </a:extLst>
              </a:tr>
              <a:tr h="365473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Хореография и Дополнительное образование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1(1)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2869615444"/>
                  </a:ext>
                </a:extLst>
              </a:tr>
              <a:tr h="365473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1" i="0" u="none" strike="noStrike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ИТОГО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r>
                        <a:rPr lang="ru-RU" sz="1000" b="1" i="0" u="none" strike="noStrike" dirty="0" smtClean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38 (3)</a:t>
                      </a:r>
                      <a:endParaRPr lang="ru-RU" sz="1000" b="1" i="0" u="none" strike="noStrike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r>
                        <a:rPr lang="ru-RU" sz="1000" b="1" i="0" u="none" strike="noStrike" dirty="0" smtClean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ru-RU" sz="1000" b="1" i="0" u="none" strike="noStrike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 dirty="0" smtClean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13 (2)</a:t>
                      </a:r>
                      <a:r>
                        <a:rPr lang="ru-RU" sz="1000" b="1" i="0" u="none" strike="noStrike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r>
                        <a:rPr lang="ru-RU" sz="1000" b="1" i="0" u="none" strike="noStrike" dirty="0" smtClean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14 (2)</a:t>
                      </a:r>
                      <a:endParaRPr lang="ru-RU" sz="1000" b="1" i="0" u="none" strike="noStrike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r>
                        <a:rPr lang="ru-RU" sz="1000" b="1" i="0" u="none" strike="noStrike" dirty="0" smtClean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8 (1)</a:t>
                      </a:r>
                      <a:endParaRPr lang="ru-RU" sz="1000" b="1" i="0" u="none" strike="noStrike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</a:rPr>
                        <a:t>18 (1)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</a:rPr>
                        <a:t>13 (1)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</a:rPr>
                        <a:t>35 (7)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</a:rPr>
                        <a:t>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</a:rPr>
                        <a:t>16 (4)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</a:rPr>
                        <a:t>8 (1)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</a:rPr>
                        <a:t>16 (5)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</a:rPr>
                        <a:t>9 (2)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</a:rPr>
                        <a:t>51 (8)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</a:rPr>
                        <a:t>14 (3)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</a:rPr>
                        <a:t>344 (24)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</a:rPr>
                        <a:t>71 (2)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317534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06675566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HDOfficeLightV0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Аспект</Template>
  <TotalTime>18046</TotalTime>
  <Words>2956</Words>
  <Application>Microsoft Office PowerPoint</Application>
  <PresentationFormat>Широкоэкранный</PresentationFormat>
  <Paragraphs>3822</Paragraphs>
  <Slides>14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11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14</vt:i4>
      </vt:variant>
    </vt:vector>
  </HeadingPairs>
  <TitlesOfParts>
    <vt:vector size="27" baseType="lpstr">
      <vt:lpstr>Arial</vt:lpstr>
      <vt:lpstr>Arial Cyr</vt:lpstr>
      <vt:lpstr>Calibri</vt:lpstr>
      <vt:lpstr>Calibri Light</vt:lpstr>
      <vt:lpstr>Candara</vt:lpstr>
      <vt:lpstr>Century Gothic</vt:lpstr>
      <vt:lpstr>Roboto Condensed</vt:lpstr>
      <vt:lpstr>Symbol</vt:lpstr>
      <vt:lpstr>Times New Roman</vt:lpstr>
      <vt:lpstr>Wingdings</vt:lpstr>
      <vt:lpstr>Wingdings 2</vt:lpstr>
      <vt:lpstr>HDOfficeLightV0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Е. В. Ковалева</dc:creator>
  <cp:lastModifiedBy>User</cp:lastModifiedBy>
  <cp:revision>268</cp:revision>
  <cp:lastPrinted>2023-07-25T07:00:29Z</cp:lastPrinted>
  <dcterms:created xsi:type="dcterms:W3CDTF">2023-05-12T06:41:17Z</dcterms:created>
  <dcterms:modified xsi:type="dcterms:W3CDTF">2024-05-17T02:38:42Z</dcterms:modified>
</cp:coreProperties>
</file>