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744" r:id="rId2"/>
  </p:sldMasterIdLst>
  <p:notesMasterIdLst>
    <p:notesMasterId r:id="rId17"/>
  </p:notesMasterIdLst>
  <p:sldIdLst>
    <p:sldId id="286" r:id="rId3"/>
    <p:sldId id="287" r:id="rId4"/>
    <p:sldId id="288" r:id="rId5"/>
    <p:sldId id="293" r:id="rId6"/>
    <p:sldId id="295" r:id="rId7"/>
    <p:sldId id="296" r:id="rId8"/>
    <p:sldId id="299" r:id="rId9"/>
    <p:sldId id="298" r:id="rId10"/>
    <p:sldId id="294" r:id="rId11"/>
    <p:sldId id="297" r:id="rId12"/>
    <p:sldId id="289" r:id="rId13"/>
    <p:sldId id="290" r:id="rId14"/>
    <p:sldId id="291" r:id="rId15"/>
    <p:sldId id="292" r:id="rId16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B85"/>
    <a:srgbClr val="6F252D"/>
    <a:srgbClr val="854746"/>
    <a:srgbClr val="F4EFE4"/>
    <a:srgbClr val="BFA25E"/>
    <a:srgbClr val="006538"/>
    <a:srgbClr val="069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32" y="27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6C056-BD7D-41B0-A9ED-3057D76837EF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E7AD-B521-4BE0-AC2E-43990BAC5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7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0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0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80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-29083"/>
            <a:ext cx="12192000" cy="185470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  <a:latin typeface="Candara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94" y="168690"/>
            <a:ext cx="1202211" cy="825818"/>
          </a:xfrm>
          <a:prstGeom prst="rect">
            <a:avLst/>
          </a:prstGeom>
        </p:spPr>
      </p:pic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1712913" y="168690"/>
            <a:ext cx="9548812" cy="825818"/>
          </a:xfrm>
        </p:spPr>
        <p:txBody>
          <a:bodyPr anchor="ctr"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  <a:lvl2pPr>
              <a:defRPr b="1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2pPr>
            <a:lvl3pPr>
              <a:defRPr b="1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3pPr>
            <a:lvl4pPr>
              <a:defRPr b="1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4pPr>
            <a:lvl5pPr>
              <a:defRPr b="1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1772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8409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232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2466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9983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640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077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44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426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180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371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1_Заголовок и объект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Google Shape;2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Google Shape;2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7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6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7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1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0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8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3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DA5657-BB1B-4BAD-9FF2-EDE3451B7D05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1CA27-1922-48D6-BB14-AF1210E567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48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7F004-FFC9-4B65-914E-F3D78911B768}" type="datetimeFigureOut">
              <a:rPr lang="ru-RU" smtClean="0">
                <a:solidFill>
                  <a:srgbClr val="073E87"/>
                </a:solidFill>
              </a:rPr>
              <a:pPr/>
              <a:t>17.05.2024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B997-5A7D-4B4D-A281-C48BA65D55B5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7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biturient.tspu.edu.ru/wp-content/uploads/2024/05/&#8470;555_27_04_2024.pdf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riem@tspu.edu.ru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pktspu@tspu.edu.ru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tspu.edu.ru/ppk.html" TargetMode="External"/><Relationship Id="rId5" Type="http://schemas.openxmlformats.org/officeDocument/2006/relationships/hyperlink" Target="http://abiturient.tspu.edu.ru/" TargetMode="External"/><Relationship Id="rId4" Type="http://schemas.openxmlformats.org/officeDocument/2006/relationships/hyperlink" Target="http://www.tspu.edu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2418" y="3589778"/>
            <a:ext cx="9547163" cy="8230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848" y="4051879"/>
            <a:ext cx="1166327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Приемная кампания</a:t>
            </a:r>
            <a:endParaRPr lang="ru-RU" sz="2800" b="1" dirty="0" smtClean="0">
              <a:solidFill>
                <a:srgbClr val="0070C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Томского государственного педагогического университета </a:t>
            </a:r>
            <a:endParaRPr lang="ru-RU" sz="2800" b="1" dirty="0" smtClean="0">
              <a:solidFill>
                <a:srgbClr val="0070C0"/>
              </a:solidFill>
              <a:latin typeface="Century Gothic" panose="020B0502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в </a:t>
            </a:r>
            <a:r>
              <a:rPr lang="ru-RU" sz="28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2024 г</a:t>
            </a: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/>
                <a:cs typeface="Arial" panose="020B0604020202020204" pitchFamily="34" charset="0"/>
              </a:rPr>
              <a:t>. Целевое обучение</a:t>
            </a:r>
            <a:endParaRPr lang="ru-RU" sz="2800" dirty="0">
              <a:solidFill>
                <a:srgbClr val="0070C0"/>
              </a:solidFill>
              <a:latin typeface="Century Gothic" panose="020B0502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952" y="5688449"/>
            <a:ext cx="70397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Садиева Марина </a:t>
            </a:r>
            <a:r>
              <a:rPr lang="ru-RU" sz="1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Станиславовна, </a:t>
            </a:r>
          </a:p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кандидат психологических наук,</a:t>
            </a:r>
            <a:endParaRPr lang="ru-RU" sz="1400" b="1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проректор по образовательной </a:t>
            </a:r>
          </a:p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деятельности </a:t>
            </a:r>
            <a:r>
              <a:rPr lang="ru-RU" sz="1400" b="1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ТГПУ </a:t>
            </a:r>
          </a:p>
          <a:p>
            <a:pPr algn="ctr"/>
            <a:r>
              <a:rPr lang="ru-RU" sz="1400" dirty="0"/>
              <a:t>8 913 </a:t>
            </a:r>
            <a:r>
              <a:rPr lang="ru-RU" sz="1400"/>
              <a:t>822 </a:t>
            </a:r>
            <a:r>
              <a:rPr lang="ru-RU" sz="1400" smtClean="0"/>
              <a:t>1820,  </a:t>
            </a:r>
            <a:r>
              <a:rPr lang="ru-RU" sz="1400" dirty="0" smtClean="0"/>
              <a:t>sadievams@tspu.edu.ru</a:t>
            </a:r>
            <a:endParaRPr lang="ru-RU" sz="1400" dirty="0"/>
          </a:p>
          <a:p>
            <a:pPr algn="ctr"/>
            <a:endParaRPr lang="ru-RU" sz="1400" b="1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80" y="2814361"/>
            <a:ext cx="9547163" cy="8230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l="28008" t="21285" r="14196" b="50291"/>
          <a:stretch/>
        </p:blipFill>
        <p:spPr>
          <a:xfrm>
            <a:off x="1746913" y="1720323"/>
            <a:ext cx="8740530" cy="217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306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7779" y="3804556"/>
            <a:ext cx="5185524" cy="2873179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000" dirty="0">
                <a:solidFill>
                  <a:srgbClr val="000000"/>
                </a:solidFill>
                <a:latin typeface="Arial Cyr"/>
                <a:ea typeface="+mn-ea"/>
              </a:rPr>
              <a:t> 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608666" y="0"/>
            <a:ext cx="10092261" cy="677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КОЛИЧЕСТВО ЦЕЛЕВИКОВ, ПОСТУПИВШИХ В 2023 г. 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2616" y="936898"/>
            <a:ext cx="905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6954" y="1559838"/>
            <a:ext cx="223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поступили в 2023 г.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974" y="2618054"/>
            <a:ext cx="905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</a:rPr>
              <a:t>45</a:t>
            </a:r>
          </a:p>
        </p:txBody>
      </p:sp>
      <p:sp>
        <p:nvSpPr>
          <p:cNvPr id="11" name="Стрелка вниз 10"/>
          <p:cNvSpPr/>
          <p:nvPr/>
        </p:nvSpPr>
        <p:spPr>
          <a:xfrm rot="1821964">
            <a:off x="1423408" y="2028913"/>
            <a:ext cx="432707" cy="460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87779" y="3264385"/>
            <a:ext cx="195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Томская область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2214" y="2618054"/>
            <a:ext cx="905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</a:rPr>
              <a:t>38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7312" y="3230524"/>
            <a:ext cx="151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Томск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526844" y="2072709"/>
            <a:ext cx="424543" cy="434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416753">
            <a:off x="3535137" y="2022590"/>
            <a:ext cx="457200" cy="4490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654649" y="3198258"/>
            <a:ext cx="195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Другие регионы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3736" y="2634383"/>
            <a:ext cx="115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6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45112"/>
              </p:ext>
            </p:extLst>
          </p:nvPr>
        </p:nvGraphicFramePr>
        <p:xfrm>
          <a:off x="5925751" y="1240670"/>
          <a:ext cx="5775176" cy="465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1837"/>
                <a:gridCol w="2723339"/>
              </a:tblGrid>
              <a:tr h="4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Муниципалитеты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Количество поступивших в рамках целевой квоты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Томская область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6F252D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17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solidFill>
                            <a:srgbClr val="6F252D"/>
                          </a:solidFill>
                          <a:effectLst/>
                        </a:rPr>
                        <a:t>Александровский </a:t>
                      </a:r>
                      <a:endParaRPr lang="ru-RU" sz="1200" kern="100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solidFill>
                            <a:srgbClr val="6F252D"/>
                          </a:solidFill>
                          <a:effectLst/>
                        </a:rPr>
                        <a:t>1</a:t>
                      </a:r>
                      <a:endParaRPr lang="ru-RU" sz="1200" b="1" kern="100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6F252D"/>
                          </a:solidFill>
                          <a:effectLst/>
                        </a:rPr>
                        <a:t>Асиновский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29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6F252D"/>
                          </a:solidFill>
                          <a:effectLst/>
                        </a:rPr>
                        <a:t>Бакчарский</a:t>
                      </a: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2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41270" algn="l"/>
                        </a:tabLst>
                      </a:pPr>
                      <a:r>
                        <a:rPr lang="ru-RU" sz="1200" kern="100" dirty="0" err="1">
                          <a:solidFill>
                            <a:srgbClr val="6F252D"/>
                          </a:solidFill>
                          <a:effectLst/>
                        </a:rPr>
                        <a:t>Верхнекетский</a:t>
                      </a:r>
                      <a:r>
                        <a:rPr lang="ru-RU" sz="1200" kern="100" dirty="0">
                          <a:solidFill>
                            <a:srgbClr val="6F252D"/>
                          </a:solidFill>
                          <a:effectLst/>
                        </a:rPr>
                        <a:t> </a:t>
                      </a:r>
                      <a:endParaRPr lang="ru-RU" sz="1200" kern="100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41270" algn="l"/>
                        </a:tabLst>
                      </a:pPr>
                      <a:r>
                        <a:rPr lang="ru-RU" sz="1200" b="1" kern="100" dirty="0">
                          <a:solidFill>
                            <a:srgbClr val="6F252D"/>
                          </a:solidFill>
                          <a:effectLst/>
                        </a:rPr>
                        <a:t>2</a:t>
                      </a:r>
                      <a:endParaRPr lang="ru-RU" sz="1200" b="1" kern="100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Зырянский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17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 dirty="0" err="1">
                          <a:solidFill>
                            <a:srgbClr val="6F252D"/>
                          </a:solidFill>
                          <a:effectLst/>
                        </a:rPr>
                        <a:t>Каргасокский</a:t>
                      </a:r>
                      <a:endParaRPr lang="ru-RU" sz="1200" kern="100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kern="100" dirty="0">
                          <a:solidFill>
                            <a:srgbClr val="6F252D"/>
                          </a:solidFill>
                          <a:effectLst/>
                        </a:rPr>
                        <a:t>1</a:t>
                      </a:r>
                      <a:endParaRPr lang="ru-RU" sz="1200" b="1" kern="100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6F252D"/>
                          </a:solidFill>
                          <a:effectLst/>
                        </a:rPr>
                        <a:t>Кожевниковский</a:t>
                      </a: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6F252D"/>
                          </a:solidFill>
                          <a:effectLst/>
                        </a:rPr>
                        <a:t>Колпашевский</a:t>
                      </a: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6F252D"/>
                          </a:solidFill>
                          <a:effectLst/>
                        </a:rPr>
                        <a:t>Молчановский</a:t>
                      </a: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56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6F252D"/>
                          </a:solidFill>
                          <a:effectLst/>
                        </a:rPr>
                        <a:t>Парабельский</a:t>
                      </a: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Первомайский.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6F252D"/>
                          </a:solidFill>
                          <a:effectLst/>
                        </a:rPr>
                        <a:t>Тегульдетский</a:t>
                      </a: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solidFill>
                            <a:srgbClr val="6F252D"/>
                          </a:solidFill>
                          <a:effectLst/>
                        </a:rPr>
                        <a:t>Шегарский</a:t>
                      </a: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 район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1270" algn="l"/>
                        </a:tabLst>
                      </a:pPr>
                      <a:r>
                        <a:rPr lang="ru-RU" sz="1200" kern="100" dirty="0">
                          <a:solidFill>
                            <a:srgbClr val="6F252D"/>
                          </a:solidFill>
                          <a:effectLst/>
                        </a:rPr>
                        <a:t>Томский 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1270" algn="l"/>
                        </a:tabLst>
                      </a:pPr>
                      <a:r>
                        <a:rPr lang="ru-RU" sz="1200" b="1" kern="100" dirty="0">
                          <a:solidFill>
                            <a:srgbClr val="6F252D"/>
                          </a:solidFill>
                          <a:effectLst/>
                        </a:rPr>
                        <a:t>6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1270" algn="l"/>
                        </a:tabLst>
                      </a:pPr>
                      <a:r>
                        <a:rPr lang="ru-RU" sz="1200" kern="100" dirty="0">
                          <a:solidFill>
                            <a:srgbClr val="6F252D"/>
                          </a:solidFill>
                          <a:effectLst/>
                        </a:rPr>
                        <a:t>Северск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1270" algn="l"/>
                        </a:tabLst>
                      </a:pPr>
                      <a:r>
                        <a:rPr lang="ru-RU" sz="1200" b="1" kern="100" dirty="0">
                          <a:solidFill>
                            <a:srgbClr val="6F252D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20400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1270" algn="l"/>
                        </a:tabLst>
                      </a:pPr>
                      <a:r>
                        <a:rPr lang="ru-RU" sz="1200" kern="100" dirty="0">
                          <a:solidFill>
                            <a:srgbClr val="6F252D"/>
                          </a:solidFill>
                          <a:effectLst/>
                        </a:rPr>
                        <a:t>Томск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41270" algn="l"/>
                        </a:tabLst>
                      </a:pPr>
                      <a:r>
                        <a:rPr lang="ru-RU" sz="1200" b="1" kern="100" dirty="0">
                          <a:solidFill>
                            <a:srgbClr val="6F252D"/>
                          </a:solidFill>
                          <a:effectLst/>
                        </a:rPr>
                        <a:t>38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  <a:tr h="612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Другие регионы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F252D"/>
                          </a:solidFill>
                          <a:effectLst/>
                        </a:rPr>
                        <a:t>(Кемерово, Горно-Алтайск, Красноярск, Краснодар, Улан-Удэ)</a:t>
                      </a:r>
                      <a:endParaRPr lang="ru-RU" sz="1200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6F252D"/>
                          </a:solidFill>
                          <a:effectLst/>
                        </a:rPr>
                        <a:t>6</a:t>
                      </a:r>
                      <a:endParaRPr lang="ru-RU" sz="1200" b="1" dirty="0">
                        <a:solidFill>
                          <a:srgbClr val="6F252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2" marR="63692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06182" y="3804556"/>
            <a:ext cx="3490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F252D"/>
                </a:solidFill>
              </a:rPr>
              <a:t>2024 г. – 1135 бюджетных мест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91402" y="4666117"/>
            <a:ext cx="268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F252D"/>
                </a:solidFill>
              </a:rPr>
              <a:t>291 мест в пределах целевой квоты 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536640" y="4231037"/>
            <a:ext cx="342629" cy="424543"/>
          </a:xfrm>
          <a:prstGeom prst="downArrow">
            <a:avLst/>
          </a:prstGeom>
          <a:solidFill>
            <a:srgbClr val="6F2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F252D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 rot="2009726">
            <a:off x="1538075" y="5257937"/>
            <a:ext cx="286231" cy="357066"/>
          </a:xfrm>
          <a:prstGeom prst="downArrow">
            <a:avLst>
              <a:gd name="adj1" fmla="val 36617"/>
              <a:gd name="adj2" fmla="val 50000"/>
            </a:avLst>
          </a:prstGeom>
          <a:solidFill>
            <a:srgbClr val="8547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F252D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 rot="19431574">
            <a:off x="3765629" y="5298420"/>
            <a:ext cx="243091" cy="325555"/>
          </a:xfrm>
          <a:prstGeom prst="downArrow">
            <a:avLst/>
          </a:prstGeom>
          <a:solidFill>
            <a:srgbClr val="6F2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F252D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653388" y="5303339"/>
            <a:ext cx="242074" cy="351699"/>
          </a:xfrm>
          <a:prstGeom prst="downArrow">
            <a:avLst/>
          </a:prstGeom>
          <a:solidFill>
            <a:srgbClr val="6F2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F252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1420" y="5939071"/>
            <a:ext cx="2215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6F252D"/>
                </a:solidFill>
              </a:rPr>
              <a:t>150 –очная </a:t>
            </a:r>
          </a:p>
          <a:p>
            <a:pPr algn="ctr"/>
            <a:r>
              <a:rPr lang="ru-RU" sz="1400" b="1" dirty="0" smtClean="0">
                <a:solidFill>
                  <a:srgbClr val="6F252D"/>
                </a:solidFill>
              </a:rPr>
              <a:t>3 – очно-заочная</a:t>
            </a:r>
          </a:p>
          <a:p>
            <a:pPr algn="ctr"/>
            <a:r>
              <a:rPr lang="ru-RU" sz="1400" b="1" dirty="0" smtClean="0">
                <a:solidFill>
                  <a:srgbClr val="6F252D"/>
                </a:solidFill>
              </a:rPr>
              <a:t>49 -заочная</a:t>
            </a:r>
            <a:endParaRPr lang="ru-RU" sz="1400" b="1" dirty="0">
              <a:solidFill>
                <a:srgbClr val="6F252D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9415" y="5599507"/>
            <a:ext cx="1721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6F252D"/>
                </a:solidFill>
              </a:rPr>
              <a:t>бакалавриат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0538" y="5630285"/>
            <a:ext cx="162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F252D"/>
                </a:solidFill>
              </a:rPr>
              <a:t>магистратура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77312" y="6019052"/>
            <a:ext cx="14560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F252D"/>
                </a:solidFill>
              </a:rPr>
              <a:t>55 – очная</a:t>
            </a:r>
          </a:p>
          <a:p>
            <a:r>
              <a:rPr lang="ru-RU" sz="1600" b="1" dirty="0" smtClean="0">
                <a:solidFill>
                  <a:srgbClr val="6F252D"/>
                </a:solidFill>
              </a:rPr>
              <a:t>28 - очна</a:t>
            </a:r>
            <a:r>
              <a:rPr lang="ru-RU" b="1" dirty="0" smtClean="0">
                <a:solidFill>
                  <a:srgbClr val="6F252D"/>
                </a:solidFill>
              </a:rPr>
              <a:t>я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93016" y="5627473"/>
            <a:ext cx="146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F252D"/>
                </a:solidFill>
              </a:rPr>
              <a:t>аспирантура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53707" y="6129311"/>
            <a:ext cx="1215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F252D"/>
                </a:solidFill>
              </a:rPr>
              <a:t>6 - очная</a:t>
            </a:r>
            <a:endParaRPr lang="ru-RU" sz="1600" b="1" dirty="0">
              <a:solidFill>
                <a:srgbClr val="6F252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6836" y="6129311"/>
            <a:ext cx="618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Меры поддержки студентов-</a:t>
            </a:r>
            <a:r>
              <a:rPr lang="ru-RU" b="1" dirty="0" err="1" smtClean="0">
                <a:solidFill>
                  <a:srgbClr val="0070C0"/>
                </a:solidFill>
              </a:rPr>
              <a:t>целевиков</a:t>
            </a:r>
            <a:r>
              <a:rPr lang="ru-RU" b="1" dirty="0" smtClean="0">
                <a:solidFill>
                  <a:srgbClr val="0070C0"/>
                </a:solidFill>
              </a:rPr>
              <a:t> ТГПУ – повышенная стипендия 10000 руб.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669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2418" y="3589778"/>
            <a:ext cx="9547163" cy="8230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80" y="2814361"/>
            <a:ext cx="9547163" cy="823031"/>
          </a:xfrm>
          <a:prstGeom prst="rect">
            <a:avLst/>
          </a:prstGeom>
        </p:spPr>
      </p:pic>
      <p:sp>
        <p:nvSpPr>
          <p:cNvPr id="12" name="Текст 4"/>
          <p:cNvSpPr txBox="1">
            <a:spLocks noGrp="1"/>
          </p:cNvSpPr>
          <p:nvPr>
            <p:ph type="body" sz="quarter" idx="10"/>
          </p:nvPr>
        </p:nvSpPr>
        <p:spPr>
          <a:xfrm>
            <a:off x="1584325" y="322136"/>
            <a:ext cx="95488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ru-RU" sz="2400" dirty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t>СРОКИ ПОДАЧИ ДОКУМЕНТОВ НА БЮДЖЕТНЫЕ МЕСТА В </a:t>
            </a:r>
            <a:r>
              <a:rPr lang="ru-RU" sz="2400" dirty="0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t>ТГПУ</a:t>
            </a:r>
            <a:endParaRPr lang="ru-RU" sz="2400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02733"/>
              </p:ext>
            </p:extLst>
          </p:nvPr>
        </p:nvGraphicFramePr>
        <p:xfrm>
          <a:off x="214471" y="1181099"/>
          <a:ext cx="11763055" cy="5459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1849">
                  <a:extLst>
                    <a:ext uri="{9D8B030D-6E8A-4147-A177-3AD203B41FA5}">
                      <a16:colId xmlns:a16="http://schemas.microsoft.com/office/drawing/2014/main" xmlns="" val="1172109209"/>
                    </a:ext>
                  </a:extLst>
                </a:gridCol>
                <a:gridCol w="4461206">
                  <a:extLst>
                    <a:ext uri="{9D8B030D-6E8A-4147-A177-3AD203B41FA5}">
                      <a16:colId xmlns:a16="http://schemas.microsoft.com/office/drawing/2014/main" xmlns="" val="2377217986"/>
                    </a:ext>
                  </a:extLst>
                </a:gridCol>
              </a:tblGrid>
              <a:tr h="88842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Gothic" panose="020B0502020202020204" pitchFamily="34" charset="0"/>
                        </a:rPr>
                        <a:t>Категория поступающих</a:t>
                      </a:r>
                      <a:endParaRPr lang="ru-RU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Century Gothic" panose="020B0502020202020204" pitchFamily="34" charset="0"/>
                        </a:rPr>
                        <a:t>Сроки приема документов</a:t>
                      </a:r>
                      <a:endParaRPr lang="ru-RU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2027597"/>
                  </a:ext>
                </a:extLst>
              </a:tr>
              <a:tr h="151891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для лиц, поступающих на обучение по направлениям подготовки, при приеме на которые проводятся дополнительные вступительные испытания творческой и (или) профессиональной направленности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(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бакалавриат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/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специалитет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)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с 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июня </a:t>
                      </a:r>
                      <a:r>
                        <a:rPr lang="ru-RU" sz="2800" dirty="0" smtClean="0">
                          <a:solidFill>
                            <a:srgbClr val="6F252D"/>
                          </a:solidFill>
                          <a:latin typeface="Century Gothic" panose="020B0502020202020204" pitchFamily="34" charset="0"/>
                        </a:rPr>
                        <a:t>до 13 июля</a:t>
                      </a:r>
                      <a:endParaRPr lang="ru-RU" sz="2800" dirty="0">
                        <a:solidFill>
                          <a:srgbClr val="6F252D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8166934"/>
                  </a:ext>
                </a:extLst>
              </a:tr>
              <a:tr h="103876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для лиц, поступающих по результатам вступительных испытаний, проводимых ТГПУ самостоятельно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(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бакалавриат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/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специалитет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)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с 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июня </a:t>
                      </a:r>
                      <a:r>
                        <a:rPr lang="ru-RU" sz="2800" dirty="0" smtClean="0">
                          <a:solidFill>
                            <a:srgbClr val="6F252D"/>
                          </a:solidFill>
                          <a:latin typeface="Century Gothic" panose="020B0502020202020204" pitchFamily="34" charset="0"/>
                        </a:rPr>
                        <a:t>до 13 июля</a:t>
                      </a:r>
                      <a:endParaRPr lang="ru-RU" sz="2800" dirty="0">
                        <a:solidFill>
                          <a:srgbClr val="6F252D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8906605"/>
                  </a:ext>
                </a:extLst>
              </a:tr>
              <a:tr h="85409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для  поступающих только по результатам ЕГЭ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бакалавриат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20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специалитет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 июня до 2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 июля</a:t>
                      </a:r>
                      <a:endParaRPr lang="ru-RU" sz="28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574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для поступающих на программы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магистратуры</a:t>
                      </a: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  на места, финансируемые за счет бюджетных ассигнований федерального бюджета</a:t>
                      </a:r>
                      <a:endParaRPr lang="ru-RU" sz="20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ea typeface="Roboto Condensed" panose="02000000000000000000" pitchFamily="2" charset="0"/>
                        </a:rPr>
                        <a:t>с 20  июня до 5 августа</a:t>
                      </a:r>
                      <a:endParaRPr lang="ru-RU" sz="28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Roboto Condensed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469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0690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2418" y="3589778"/>
            <a:ext cx="9547163" cy="8230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80" y="2814361"/>
            <a:ext cx="9547163" cy="823031"/>
          </a:xfrm>
          <a:prstGeom prst="rect">
            <a:avLst/>
          </a:prstGeom>
        </p:spPr>
      </p:pic>
      <p:sp>
        <p:nvSpPr>
          <p:cNvPr id="9" name="Текст 4"/>
          <p:cNvSpPr txBox="1">
            <a:spLocks noGrp="1"/>
          </p:cNvSpPr>
          <p:nvPr>
            <p:ph type="body" sz="quarter" idx="10"/>
          </p:nvPr>
        </p:nvSpPr>
        <p:spPr>
          <a:xfrm>
            <a:off x="1736725" y="172684"/>
            <a:ext cx="9548813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ru-RU" sz="2800" b="1" kern="0" dirty="0">
                <a:solidFill>
                  <a:srgbClr val="0070C0"/>
                </a:solidFill>
                <a:latin typeface="Century Gothic" panose="020B0502020202020204" pitchFamily="34" charset="0"/>
                <a:cs typeface="Arial"/>
              </a:rPr>
              <a:t>Прием </a:t>
            </a:r>
            <a:r>
              <a:rPr lang="ru-RU" sz="2800" b="1" kern="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/>
              </a:rPr>
              <a:t>2024. Новое в Правилах приема</a:t>
            </a:r>
            <a:endParaRPr lang="ru-RU" sz="2800" b="1" kern="0" dirty="0">
              <a:solidFill>
                <a:srgbClr val="0070C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046" y="1071801"/>
            <a:ext cx="529885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ОТКРЫТЫ НОВЫЕ ПРОФИЛИ</a:t>
            </a:r>
          </a:p>
          <a:p>
            <a:endParaRPr lang="ru-RU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Магистратура заочная форма </a:t>
            </a: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«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Опека и попечительство в отношении 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несовершеннолетних» 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(ФПСО)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Магистратура очная форма 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«Перевод 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и </a:t>
            </a:r>
            <a:r>
              <a:rPr lang="ru-RU" sz="1600" b="1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переводоведение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– «китайский язык – русский язык как иностранный» и «английский язык – китайский язык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»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(ИИЯМС)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Специалитет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очная форма 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«Перевод 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и </a:t>
            </a:r>
            <a:r>
              <a:rPr lang="ru-RU" sz="1600" b="1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переводоведение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: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китайский язык 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– 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английский 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язык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»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(ИИЯМС)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Бакалавриат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очная форма 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«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Иностранный (английский) язык» и «Иностранный (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китайский)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язык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»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(ИИЯМС)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Бакалавриат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очно-заочной форма обучения: </a:t>
            </a: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«Экономика, финансы и кредит» и «Менеджмент, государственное и муниципальное управление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» 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(ТЭФ)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2901" y="1050621"/>
            <a:ext cx="63753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ИЗМЕНИЛСЯ ПОРЯДОК ПРИЕМА НА ЦЕЛЕВОЕ ОБУЧЕНИЕ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С </a:t>
            </a:r>
            <a:r>
              <a:rPr lang="ru-RU" sz="1600" dirty="0">
                <a:solidFill>
                  <a:srgbClr val="6F252D"/>
                </a:solidFill>
                <a:latin typeface="Century Gothic" panose="020B0502020202020204" pitchFamily="34" charset="0"/>
              </a:rPr>
              <a:t>1 мая 2024 года </a:t>
            </a:r>
            <a:r>
              <a:rPr lang="ru-RU" sz="16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вступил </a:t>
            </a:r>
            <a:r>
              <a:rPr lang="ru-RU" sz="1600" dirty="0">
                <a:solidFill>
                  <a:srgbClr val="6F252D"/>
                </a:solidFill>
                <a:latin typeface="Century Gothic" panose="020B0502020202020204" pitchFamily="34" charset="0"/>
              </a:rPr>
              <a:t>в силу Федеральный закон от </a:t>
            </a:r>
            <a:r>
              <a:rPr lang="ru-RU" sz="16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14.04.2023 № </a:t>
            </a:r>
            <a:r>
              <a:rPr lang="ru-RU" sz="1600" dirty="0">
                <a:solidFill>
                  <a:srgbClr val="6F252D"/>
                </a:solidFill>
                <a:latin typeface="Century Gothic" panose="020B0502020202020204" pitchFamily="34" charset="0"/>
              </a:rPr>
              <a:t>124-ФЗ «О внесении изменений в Федеральный закон «Об образовании в Российской Федерации», в соответствии с которым изменяется порядок приема на целевое </a:t>
            </a:r>
            <a:r>
              <a:rPr lang="ru-RU" sz="16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обучение:</a:t>
            </a:r>
            <a:endParaRPr lang="ru-RU" sz="1600" dirty="0">
              <a:solidFill>
                <a:srgbClr val="6F252D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предложения о заключении договоров о целевом обучении должны будут размещаться заказчиками на портале «Работа в России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»</a:t>
            </a:r>
            <a:endParaRPr lang="ru-RU" sz="1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гражданин, желающий заключить договор о целевом обучении, может подать заявку при приеме на обучение </a:t>
            </a:r>
            <a:r>
              <a:rPr lang="ru-RU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или</a:t>
            </a: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непосредственно во время обучения по образовательной программе высшего 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образования</a:t>
            </a:r>
            <a:endParaRPr lang="ru-RU" sz="1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при приеме на обучение договор о целевом обучении заключается после издания распорядительного акта о приеме гражданина на 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обучение</a:t>
            </a:r>
            <a:endParaRPr lang="ru-RU" sz="1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при </a:t>
            </a: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поступлении на целевое обучение 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абитуриент (бак/спец) </a:t>
            </a: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вправе заключить договор о целевом обучении </a:t>
            </a:r>
            <a:r>
              <a:rPr lang="ru-RU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только с одним </a:t>
            </a: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заказчиком целевого 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обучения</a:t>
            </a:r>
            <a:endParaRPr lang="ru-RU" sz="16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316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12913" y="168690"/>
            <a:ext cx="9548812" cy="13189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Century Gothic" panose="020B0502020202020204" pitchFamily="34" charset="0"/>
                <a:hlinkClick r:id="rId2"/>
              </a:rPr>
              <a:t>Постановление правительства РФ «О целевом обучении по образовательным программам среднего профессионального и высшего образования» №555 от 27.04.2024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562" y="1435081"/>
            <a:ext cx="10470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Заказчики размещают предложения на цифровой платформе «Работа в России» для граждан, поступающих на обучение по образовательным программам не позднее </a:t>
            </a:r>
            <a:r>
              <a:rPr lang="ru-RU" sz="20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10 июня </a:t>
            </a: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года приема</a:t>
            </a:r>
            <a:endParaRPr lang="ru-RU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633" y="2368694"/>
            <a:ext cx="10456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Предложения </a:t>
            </a:r>
            <a:r>
              <a:rPr lang="ru-RU" sz="20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не могут быть изменены </a:t>
            </a: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после </a:t>
            </a:r>
            <a:r>
              <a:rPr lang="ru-RU" sz="20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10 июня</a:t>
            </a:r>
            <a:endParaRPr lang="ru-RU" sz="2000" dirty="0">
              <a:solidFill>
                <a:srgbClr val="6F252D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633" y="2829942"/>
            <a:ext cx="1035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Министерство труда и социальной защиты Российской федерации  обеспечивает проверку предложений в течение </a:t>
            </a:r>
            <a:r>
              <a:rPr lang="ru-RU" sz="20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10 рабочих дней</a:t>
            </a:r>
            <a:endParaRPr lang="ru-RU" sz="2000" dirty="0">
              <a:solidFill>
                <a:srgbClr val="6F252D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471612"/>
            <a:ext cx="9457899" cy="69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322627"/>
            <a:ext cx="10347325" cy="764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5728" y="5384021"/>
            <a:ext cx="10235821" cy="4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88924" y="3599693"/>
            <a:ext cx="10517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Абитуриент может самостоятельно познакомиться с предложениями заказчиков и </a:t>
            </a:r>
            <a:r>
              <a:rPr lang="ru-RU" sz="2000" dirty="0">
                <a:solidFill>
                  <a:srgbClr val="6F252D"/>
                </a:solidFill>
                <a:latin typeface="Century Gothic" panose="020B0502020202020204" pitchFamily="34" charset="0"/>
              </a:rPr>
              <a:t>подать заявку </a:t>
            </a:r>
            <a:r>
              <a:rPr lang="ru-RU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в бумажном или электронном виде. В последнем случае заявка подается через </a:t>
            </a:r>
            <a:r>
              <a:rPr lang="ru-RU" sz="20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госуслуги</a:t>
            </a:r>
            <a:r>
              <a:rPr lang="ru-RU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. </a:t>
            </a: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Договор </a:t>
            </a:r>
            <a:r>
              <a:rPr lang="ru-RU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можно заключать в электронном или бумажном </a:t>
            </a: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виде </a:t>
            </a:r>
            <a:endParaRPr lang="ru-RU" sz="20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071" y="4983911"/>
            <a:ext cx="10611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Отработать после обучения нужно будет минимум </a:t>
            </a:r>
            <a:r>
              <a:rPr lang="ru-RU" sz="2000" dirty="0">
                <a:solidFill>
                  <a:srgbClr val="6F252D"/>
                </a:solidFill>
                <a:latin typeface="Century Gothic" panose="020B0502020202020204" pitchFamily="34" charset="0"/>
              </a:rPr>
              <a:t>3 года, но не более 5 </a:t>
            </a:r>
            <a:r>
              <a:rPr lang="ru-RU" sz="20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лет</a:t>
            </a:r>
            <a:endParaRPr lang="ru-RU" sz="2000" dirty="0">
              <a:solidFill>
                <a:srgbClr val="6F252D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924" y="5471612"/>
            <a:ext cx="11129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В договоре о целевом обучении </a:t>
            </a:r>
            <a:r>
              <a:rPr lang="ru-RU" sz="2000" dirty="0">
                <a:solidFill>
                  <a:srgbClr val="6F252D"/>
                </a:solidFill>
                <a:latin typeface="Century Gothic" panose="020B0502020202020204" pitchFamily="34" charset="0"/>
              </a:rPr>
              <a:t>могут быть прописаны условия о прохождении студентом-</a:t>
            </a:r>
            <a:r>
              <a:rPr lang="ru-RU" sz="2000" dirty="0" err="1">
                <a:solidFill>
                  <a:srgbClr val="6F252D"/>
                </a:solidFill>
                <a:latin typeface="Century Gothic" panose="020B0502020202020204" pitchFamily="34" charset="0"/>
              </a:rPr>
              <a:t>целевиком</a:t>
            </a:r>
            <a:r>
              <a:rPr lang="ru-RU" sz="2000" dirty="0">
                <a:solidFill>
                  <a:srgbClr val="6F252D"/>
                </a:solidFill>
                <a:latin typeface="Century Gothic" panose="020B0502020202020204" pitchFamily="34" charset="0"/>
              </a:rPr>
              <a:t> практики </a:t>
            </a:r>
            <a:r>
              <a:rPr lang="ru-RU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у </a:t>
            </a: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заказчика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последний </a:t>
            </a:r>
            <a:r>
              <a:rPr lang="ru-RU" sz="2000" dirty="0">
                <a:solidFill>
                  <a:srgbClr val="6F252D"/>
                </a:solidFill>
                <a:latin typeface="Century Gothic" panose="020B0502020202020204" pitchFamily="34" charset="0"/>
              </a:rPr>
              <a:t>может установить требования к успеваемости </a:t>
            </a:r>
            <a:r>
              <a:rPr lang="ru-RU" sz="2000" dirty="0" smtClean="0">
                <a:solidFill>
                  <a:srgbClr val="6F252D"/>
                </a:solidFill>
                <a:latin typeface="Century Gothic" panose="020B0502020202020204" pitchFamily="34" charset="0"/>
              </a:rPr>
              <a:t>обучающегося</a:t>
            </a:r>
            <a:endParaRPr lang="ru-RU" dirty="0">
              <a:solidFill>
                <a:srgbClr val="6F25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08731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5600"/>
            <a:ext cx="5207000" cy="4551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2000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Приемная комиссия: 634061, 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r>
              <a:rPr lang="ru-RU" sz="2000" dirty="0">
                <a:latin typeface="Century Gothic" panose="020B0502020202020204" pitchFamily="34" charset="0"/>
                <a:ea typeface="Roboto Condensed" panose="02000000000000000000" pitchFamily="2" charset="0"/>
              </a:rPr>
              <a:t> </a:t>
            </a:r>
            <a:r>
              <a:rPr lang="ru-RU" sz="2000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  г. Томск, Киевская ул., 60, </a:t>
            </a:r>
            <a:r>
              <a:rPr lang="ru-RU" sz="2000" dirty="0" err="1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каб</a:t>
            </a:r>
            <a:r>
              <a:rPr lang="ru-RU" sz="2000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. 209 </a:t>
            </a:r>
          </a:p>
          <a:p>
            <a:pPr marL="0" indent="182563"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r>
              <a:rPr lang="ru-RU" sz="2000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тел.: +7 (382-2) 311-411 </a:t>
            </a:r>
          </a:p>
          <a:p>
            <a:pPr marL="271463" indent="-88900"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r>
              <a:rPr lang="ru-RU" sz="2000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Тел.: +7 (382-2) 311-412 </a:t>
            </a:r>
            <a:r>
              <a:rPr lang="ru-RU" sz="2000" i="1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 </a:t>
            </a:r>
            <a:r>
              <a:rPr lang="ru-RU" sz="1800" i="1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(для поступающих на     платную основу обучения)</a:t>
            </a:r>
          </a:p>
          <a:p>
            <a:pPr marL="0" indent="182563"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r>
              <a:rPr lang="ru-RU" sz="2000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E-</a:t>
            </a:r>
            <a:r>
              <a:rPr lang="ru-RU" sz="2000" dirty="0" err="1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mail</a:t>
            </a:r>
            <a:r>
              <a:rPr lang="ru-RU" sz="2000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: </a:t>
            </a:r>
            <a:r>
              <a:rPr lang="ru-RU" sz="2000" dirty="0" smtClean="0">
                <a:latin typeface="Century Gothic" panose="020B0502020202020204" pitchFamily="34" charset="0"/>
                <a:ea typeface="Roboto Condensed" panose="02000000000000000000" pitchFamily="2" charset="0"/>
                <a:hlinkClick r:id="rId2"/>
              </a:rPr>
              <a:t>pktspu@tspu.edu.ru</a:t>
            </a:r>
            <a:endParaRPr lang="ru-RU" sz="2000" dirty="0" smtClean="0">
              <a:latin typeface="Century Gothic" panose="020B0502020202020204" pitchFamily="34" charset="0"/>
              <a:ea typeface="Roboto Condensed" panose="02000000000000000000" pitchFamily="2" charset="0"/>
            </a:endParaRPr>
          </a:p>
          <a:p>
            <a:pPr marL="177800" indent="4763">
              <a:lnSpc>
                <a:spcPct val="100000"/>
              </a:lnSpc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Roboto Condensed" panose="02000000000000000000" pitchFamily="2" charset="0"/>
                <a:hlinkClick r:id="rId3"/>
              </a:rPr>
              <a:t>priem@tspu.edu.ru</a:t>
            </a:r>
            <a:r>
              <a:rPr lang="ru-RU" sz="2000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Roboto Condensed" panose="02000000000000000000" pitchFamily="2" charset="0"/>
              </a:rPr>
              <a:t> </a:t>
            </a:r>
            <a:r>
              <a:rPr lang="ru-RU" sz="1800" i="1" dirty="0" smtClean="0">
                <a:latin typeface="Century Gothic" panose="020B0502020202020204" pitchFamily="34" charset="0"/>
                <a:ea typeface="Roboto Condensed" panose="02000000000000000000" pitchFamily="2" charset="0"/>
              </a:rPr>
              <a:t>(только для подачи документов в электронном виде)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КОНТАКТЫ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583532" y="1536700"/>
            <a:ext cx="5214768" cy="4640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</a:rPr>
              <a:t>Официальный сайт Томского государственного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</a:rPr>
              <a:t>педагогического университета: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  <a:hlinkClick r:id="rId4"/>
              </a:rPr>
              <a:t>http://www.tspu.edu.ru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Roboto Condensed" panose="02000000000000000000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</a:rPr>
              <a:t>Сайт "Абитуриент ТГПУ: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  <a:hlinkClick r:id="rId5"/>
              </a:rPr>
              <a:t>http://abiturient.tspu.edu.ru/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Roboto Condensed" panose="02000000000000000000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</a:rPr>
              <a:t>Профориентационные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</a:rPr>
              <a:t> проекты ТГПУ: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  <a:hlinkClick r:id="rId6"/>
              </a:rPr>
              <a:t>https://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Condensed" panose="02000000000000000000" pitchFamily="2" charset="0"/>
                <a:hlinkClick r:id="rId6"/>
              </a:rPr>
              <a:t>www.tspu.edu.ru/ppk.html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Roboto Condensed" panose="02000000000000000000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Roboto Condensed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65014" y="4637880"/>
            <a:ext cx="1787612" cy="178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06408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532" y="3689990"/>
            <a:ext cx="9547163" cy="82303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806516" y="1071435"/>
            <a:ext cx="4244453" cy="872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0070C0"/>
                </a:solidFill>
                <a:latin typeface="Century Gothic" panose="020B0502020202020204" pitchFamily="34" charset="0"/>
                <a:ea typeface="+mn-ea"/>
                <a:cs typeface="+mn-cs"/>
              </a:rPr>
              <a:t>студентов очной, очно-заочной, заочной форм </a:t>
            </a:r>
            <a:r>
              <a:rPr lang="ru-RU" sz="16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n-ea"/>
                <a:cs typeface="+mn-cs"/>
              </a:rPr>
              <a:t>обучения из 57 регионов России и 18 стран мира</a:t>
            </a:r>
            <a:endParaRPr lang="ru-RU" sz="1600" b="1" dirty="0">
              <a:solidFill>
                <a:srgbClr val="0070C0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1736725" y="0"/>
            <a:ext cx="9548813" cy="4668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ТГПУ: история и современность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121" y="1429061"/>
            <a:ext cx="5076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dirty="0">
                <a:solidFill>
                  <a:srgbClr val="0070C0"/>
                </a:solidFill>
              </a:rPr>
              <a:t>1 июля 1902г. – создание учительского института по высочайшему повелению Государя Императора Николая II</a:t>
            </a:r>
          </a:p>
          <a:p>
            <a:pPr lvl="0"/>
            <a:r>
              <a:rPr lang="ru-RU" sz="1600" b="1" dirty="0">
                <a:solidFill>
                  <a:srgbClr val="0070C0"/>
                </a:solidFill>
              </a:rPr>
              <a:t>1930г. – педагогический факультет в ТГУ</a:t>
            </a:r>
          </a:p>
          <a:p>
            <a:pPr lvl="0"/>
            <a:r>
              <a:rPr lang="ru-RU" sz="1600" b="1" dirty="0">
                <a:solidFill>
                  <a:srgbClr val="0070C0"/>
                </a:solidFill>
              </a:rPr>
              <a:t>1934г. –Томский учительский институт</a:t>
            </a:r>
          </a:p>
          <a:p>
            <a:pPr lvl="0"/>
            <a:r>
              <a:rPr lang="ru-RU" sz="1600" b="1" dirty="0">
                <a:solidFill>
                  <a:srgbClr val="0070C0"/>
                </a:solidFill>
              </a:rPr>
              <a:t>1995г. – присвоено звание университета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7268" y="2963778"/>
            <a:ext cx="51750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Знаменитые выпускники Томского Педагогического 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6F252D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А.М. Волков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– автор «Волшебник Изумрудного города»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В.В. Липатов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– автор «Деревенского детектива»,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 «И это всё о нём»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Н.И. Баранова-</a:t>
            </a:r>
            <a:r>
              <a:rPr kumimoji="0" lang="ru-RU" sz="16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Масалкина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– олимпийская чемпионка по лыжным гонкам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66428" y="1165336"/>
            <a:ext cx="1705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5</a:t>
            </a:r>
            <a:r>
              <a:rPr lang="en-US" sz="3200" b="1" dirty="0" smtClean="0">
                <a:solidFill>
                  <a:srgbClr val="0070C0"/>
                </a:solidFill>
              </a:rPr>
              <a:t>683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2658" y="2332576"/>
            <a:ext cx="1036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53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06516" y="2408860"/>
            <a:ext cx="343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ОП </a:t>
            </a:r>
            <a:r>
              <a:rPr lang="ru-RU" b="1" dirty="0" smtClean="0">
                <a:solidFill>
                  <a:srgbClr val="0070C0"/>
                </a:solidFill>
              </a:rPr>
              <a:t>бакалавриат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специалитет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32658" y="2858500"/>
            <a:ext cx="926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38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06516" y="3001082"/>
            <a:ext cx="2497541" cy="36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ОП </a:t>
            </a:r>
            <a:r>
              <a:rPr lang="ru-RU" b="1" dirty="0" smtClean="0">
                <a:solidFill>
                  <a:srgbClr val="0070C0"/>
                </a:solidFill>
              </a:rPr>
              <a:t>магистратура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2658" y="1748956"/>
            <a:ext cx="816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328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7463" y="1864718"/>
            <a:ext cx="304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иностранных студентов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2658" y="3379411"/>
            <a:ext cx="816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22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11081" y="3563942"/>
            <a:ext cx="199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аспирантура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01" t="16117" r="16907" b="49770"/>
          <a:stretch/>
        </p:blipFill>
        <p:spPr>
          <a:xfrm>
            <a:off x="94162" y="4343200"/>
            <a:ext cx="752972" cy="7808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27809" y="4425813"/>
            <a:ext cx="1857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5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институтов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1202" y="4402090"/>
            <a:ext cx="171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5</a:t>
            </a:r>
            <a:r>
              <a:rPr lang="ru-RU" b="1" dirty="0" smtClean="0">
                <a:solidFill>
                  <a:srgbClr val="0070C0"/>
                </a:solidFill>
              </a:rPr>
              <a:t> факультетов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69637" y="4526793"/>
            <a:ext cx="21157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25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научных направлений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93647" y="4343200"/>
            <a:ext cx="3070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F252D"/>
                </a:solidFill>
              </a:rPr>
              <a:t>научные школы</a:t>
            </a:r>
            <a:endParaRPr lang="ru-RU" sz="3200" b="1" dirty="0">
              <a:solidFill>
                <a:srgbClr val="6F252D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45507" y="4941747"/>
            <a:ext cx="35173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Квантовая теория поля и гравитация 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6F252D"/>
              </a:solidFill>
              <a:effectLst/>
              <a:uLnTx/>
              <a:uFillTx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45507" y="5175277"/>
            <a:ext cx="19335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Болота и биосфера 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6F252D"/>
              </a:solidFill>
              <a:effectLst/>
              <a:uLnTx/>
              <a:uFillTx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99509" y="5424819"/>
            <a:ext cx="4421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Томская лингвистическая школа А.П.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Дульзона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 по изучению языков малых коренных народов Сибири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615342" y="6201417"/>
            <a:ext cx="35076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Математика. Психология. Интеллект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642689" y="6505643"/>
            <a:ext cx="3452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6F252D"/>
                </a:solidFill>
              </a:rPr>
              <a:t>Коммуникативная стилистика текста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00930" y="422705"/>
            <a:ext cx="724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F252D"/>
                </a:solidFill>
              </a:rPr>
              <a:t>Ключевые позиции в международных и национальных рейтингах </a:t>
            </a:r>
            <a:endParaRPr lang="ru-RU" b="1" dirty="0">
              <a:solidFill>
                <a:srgbClr val="6F252D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27882" y="690397"/>
            <a:ext cx="1667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6F252D"/>
                </a:solidFill>
              </a:rPr>
              <a:t>1</a:t>
            </a:r>
          </a:p>
          <a:p>
            <a:pPr algn="ctr"/>
            <a:r>
              <a:rPr lang="en-US" sz="1400" b="1" dirty="0">
                <a:solidFill>
                  <a:srgbClr val="6F252D"/>
                </a:solidFill>
              </a:rPr>
              <a:t>U-</a:t>
            </a:r>
            <a:r>
              <a:rPr lang="en-US" sz="1400" b="1" dirty="0" err="1">
                <a:solidFill>
                  <a:srgbClr val="6F252D"/>
                </a:solidFill>
              </a:rPr>
              <a:t>Multirank</a:t>
            </a:r>
            <a:endParaRPr lang="en-US" sz="1400" dirty="0">
              <a:solidFill>
                <a:srgbClr val="6F252D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98024" y="683094"/>
            <a:ext cx="1698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6F252D"/>
                </a:solidFill>
              </a:rPr>
              <a:t>2</a:t>
            </a:r>
          </a:p>
          <a:p>
            <a:pPr algn="ctr"/>
            <a:r>
              <a:rPr lang="en-US" sz="1400" b="1" dirty="0">
                <a:solidFill>
                  <a:srgbClr val="6F252D"/>
                </a:solidFill>
              </a:rPr>
              <a:t>QS University Rankings for EECA</a:t>
            </a:r>
            <a:endParaRPr lang="en-US" sz="1400" dirty="0">
              <a:solidFill>
                <a:srgbClr val="6F252D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92128" y="702103"/>
            <a:ext cx="23930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6F252D"/>
                </a:solidFill>
              </a:rPr>
              <a:t>3</a:t>
            </a:r>
          </a:p>
          <a:p>
            <a:pPr algn="ctr"/>
            <a:r>
              <a:rPr lang="en-US" sz="1400" b="1" dirty="0" err="1">
                <a:solidFill>
                  <a:srgbClr val="6F252D"/>
                </a:solidFill>
              </a:rPr>
              <a:t>Scimago</a:t>
            </a:r>
            <a:r>
              <a:rPr lang="en-US" sz="1400" b="1" dirty="0">
                <a:solidFill>
                  <a:srgbClr val="6F252D"/>
                </a:solidFill>
              </a:rPr>
              <a:t> Institutions </a:t>
            </a:r>
            <a:endParaRPr lang="ru-RU" sz="1400" b="1" dirty="0" smtClean="0">
              <a:solidFill>
                <a:srgbClr val="6F252D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6F252D"/>
                </a:solidFill>
              </a:rPr>
              <a:t>Rankings</a:t>
            </a:r>
            <a:endParaRPr lang="en-US" sz="1400" b="1" dirty="0">
              <a:solidFill>
                <a:srgbClr val="6F252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1131" y="3926051"/>
            <a:ext cx="441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47463" y="4056481"/>
            <a:ext cx="150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ОП </a:t>
            </a:r>
            <a:r>
              <a:rPr lang="ru-RU" b="1" dirty="0" smtClean="0">
                <a:solidFill>
                  <a:srgbClr val="0070C0"/>
                </a:solidFill>
              </a:rPr>
              <a:t>СПО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02756" y="5003518"/>
            <a:ext cx="5365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BD9B85"/>
                </a:solidFill>
                <a:effectLst/>
                <a:uLnTx/>
                <a:uFillTx/>
              </a:rPr>
              <a:t>Современное педагогическое образование в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BD9B85"/>
                </a:solidFill>
                <a:effectLst/>
                <a:uLnTx/>
                <a:uFillTx/>
              </a:rPr>
              <a:t>ТГПУ: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BD9B85"/>
              </a:solidFill>
              <a:effectLst/>
              <a:uLnTx/>
              <a:uFillTx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02756" y="5377498"/>
            <a:ext cx="46121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Институт развития педагогического образования 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6F252D"/>
              </a:solidFill>
              <a:effectLst/>
              <a:uLnTx/>
              <a:uFillTx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2212" y="5643130"/>
            <a:ext cx="32480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Институт детства и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артпедагогики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 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6F252D"/>
              </a:solidFill>
              <a:effectLst/>
              <a:uLnTx/>
              <a:uFillTx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55422" y="589667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Технопарк универсальных педагогических компетенций Педагогический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кванториум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 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6F252D"/>
              </a:solidFill>
              <a:effectLst/>
              <a:uLnTx/>
              <a:uFillTx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5422" y="6366486"/>
            <a:ext cx="6599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«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Сильная молодёжка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»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6F252D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465020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 txBox="1">
            <a:spLocks noGrp="1"/>
          </p:cNvSpPr>
          <p:nvPr>
            <p:ph type="body" sz="quarter" idx="10"/>
          </p:nvPr>
        </p:nvSpPr>
        <p:spPr>
          <a:xfrm>
            <a:off x="1736725" y="172684"/>
            <a:ext cx="9548813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ru-RU" sz="2800" b="1" kern="0" dirty="0">
                <a:solidFill>
                  <a:srgbClr val="0070C0"/>
                </a:solidFill>
                <a:latin typeface="Century Gothic" panose="020B0502020202020204" pitchFamily="34" charset="0"/>
                <a:cs typeface="Arial"/>
              </a:rPr>
              <a:t>Прием </a:t>
            </a:r>
            <a:r>
              <a:rPr lang="ru-RU" sz="2800" b="1" kern="0" dirty="0" smtClean="0">
                <a:solidFill>
                  <a:srgbClr val="0070C0"/>
                </a:solidFill>
                <a:latin typeface="Century Gothic" panose="020B0502020202020204" pitchFamily="34" charset="0"/>
                <a:cs typeface="Arial"/>
              </a:rPr>
              <a:t>2024. </a:t>
            </a:r>
            <a:r>
              <a:rPr lang="ru-RU" sz="2800" b="1" kern="0" dirty="0">
                <a:solidFill>
                  <a:srgbClr val="0070C0"/>
                </a:solidFill>
                <a:latin typeface="Century Gothic" panose="020B0502020202020204" pitchFamily="34" charset="0"/>
                <a:cs typeface="Arial"/>
              </a:rPr>
              <a:t>Количество бюджетных мест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983678" y="989343"/>
            <a:ext cx="1002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kern="0" dirty="0" smtClean="0">
                <a:solidFill>
                  <a:srgbClr val="6F252D"/>
                </a:solidFill>
                <a:cs typeface="Arial"/>
              </a:rPr>
              <a:t>1135 мест, в том числе 8 –аспирантура, 15 - СПО</a:t>
            </a:r>
            <a:endParaRPr lang="ru-RU" sz="2800" b="1" kern="0" dirty="0">
              <a:solidFill>
                <a:srgbClr val="6F252D"/>
              </a:solidFill>
              <a:cs typeface="Arial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806226"/>
              </p:ext>
            </p:extLst>
          </p:nvPr>
        </p:nvGraphicFramePr>
        <p:xfrm>
          <a:off x="116016" y="1849091"/>
          <a:ext cx="7933179" cy="4186447"/>
        </p:xfrm>
        <a:graphic>
          <a:graphicData uri="http://schemas.openxmlformats.org/drawingml/2006/table">
            <a:tbl>
              <a:tblPr firstRow="1" bandRow="1"/>
              <a:tblGrid>
                <a:gridCol w="18871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8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1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89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72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20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Уровень подготовки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Направление подготовки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Очная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Очно-заочная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Заочная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546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 dirty="0" err="1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Бакалавриат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09.00.00 Информатика и вычислительная техника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4855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44.00.00 Образование и педагогический науки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rgbClr val="BD9B85"/>
                          </a:solidFill>
                          <a:latin typeface="Century Gothic" panose="020B0502020202020204" pitchFamily="34" charset="0"/>
                        </a:rPr>
                        <a:t>475</a:t>
                      </a:r>
                      <a:endParaRPr lang="ru-RU" sz="1800" b="1" i="0" u="none" strike="noStrike" dirty="0">
                        <a:solidFill>
                          <a:srgbClr val="BD9B8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BD9B85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BD9B8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BD9B85"/>
                          </a:solidFill>
                          <a:latin typeface="Century Gothic" panose="020B0502020202020204" pitchFamily="34" charset="0"/>
                        </a:rPr>
                        <a:t>175</a:t>
                      </a:r>
                      <a:endParaRPr lang="ru-RU" sz="1800" b="1" i="0" u="none" strike="noStrike" dirty="0">
                        <a:solidFill>
                          <a:srgbClr val="BD9B8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06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45.00.00 Языкознание и литературоведение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48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Специалитет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44.00.00 Образование и педагогический науки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BD9B85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ru-RU" sz="1800" b="1" i="0" u="none" strike="noStrike" dirty="0">
                        <a:solidFill>
                          <a:srgbClr val="BD9B8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06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Магистратура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01.00.00 Математика и механика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ru-RU" sz="1800" b="1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endParaRPr lang="ru-RU" sz="18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4855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44.00.00 Образование и педагогический науки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rgbClr val="BD9B85"/>
                          </a:solidFill>
                          <a:latin typeface="Century Gothic" panose="020B0502020202020204" pitchFamily="34" charset="0"/>
                        </a:rPr>
                        <a:t>248</a:t>
                      </a:r>
                      <a:endParaRPr lang="ru-RU" sz="1800" b="1" u="none" strike="noStrike" dirty="0">
                        <a:solidFill>
                          <a:srgbClr val="BD9B8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endParaRPr lang="ru-RU" sz="1800" b="1" i="0" u="none" strike="noStrike" dirty="0">
                        <a:solidFill>
                          <a:srgbClr val="BD9B8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BD9B85"/>
                          </a:solidFill>
                          <a:latin typeface="Century Gothic" panose="020B0502020202020204" pitchFamily="34" charset="0"/>
                        </a:rPr>
                        <a:t>125</a:t>
                      </a:r>
                      <a:endParaRPr lang="ru-RU" sz="1800" b="1" i="0" u="none" strike="noStrike" dirty="0">
                        <a:solidFill>
                          <a:srgbClr val="BD9B85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199321" y="2839221"/>
            <a:ext cx="4618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802 –очная форма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99321" y="3403580"/>
            <a:ext cx="38087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10 – очно-заочная форма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6F252D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99321" y="4388642"/>
            <a:ext cx="478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F252D"/>
                </a:solidFill>
                <a:effectLst/>
                <a:uLnTx/>
                <a:uFillTx/>
              </a:rPr>
              <a:t>300 – заочная форма</a:t>
            </a:r>
          </a:p>
        </p:txBody>
      </p:sp>
    </p:spTree>
    <p:extLst>
      <p:ext uri="{BB962C8B-B14F-4D97-AF65-F5344CB8AC3E}">
        <p14:creationId xmlns:p14="http://schemas.microsoft.com/office/powerpoint/2010/main" val="33972710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074552"/>
              </p:ext>
            </p:extLst>
          </p:nvPr>
        </p:nvGraphicFramePr>
        <p:xfrm>
          <a:off x="1784542" y="1110344"/>
          <a:ext cx="9073957" cy="4832458"/>
        </p:xfrm>
        <a:graphic>
          <a:graphicData uri="http://schemas.openxmlformats.org/drawingml/2006/table">
            <a:tbl>
              <a:tblPr/>
              <a:tblGrid>
                <a:gridCol w="20265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2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20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4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64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76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2668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00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300600"/>
              </a:tblGrid>
              <a:tr h="316337">
                <a:tc gridSpan="9"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</a:t>
                      </a:r>
                    </a:p>
                  </a:txBody>
                  <a:tcPr marL="8368" marR="8368" marT="836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8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Наименование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Очная </a:t>
                      </a:r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форма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    </a:t>
                      </a:r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Очно-заочная </a:t>
                      </a:r>
                      <a:endParaRPr lang="ru-RU" sz="1100" b="1" i="0" u="none" strike="noStrike" dirty="0" smtClean="0">
                        <a:solidFill>
                          <a:srgbClr val="0070C0"/>
                        </a:solidFill>
                        <a:effectLst/>
                        <a:latin typeface="Arial Cyr"/>
                      </a:endParaRP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форма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    </a:t>
                      </a:r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Заочная </a:t>
                      </a:r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форма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Сумма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Г/бюджет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Комм-ое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Г/бюджет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Комм-ое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Г/бюджет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Комм-</a:t>
                      </a:r>
                      <a:r>
                        <a:rPr lang="ru-RU" sz="11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ое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АЛЕКСАНДРОВСКИЙ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АСИНОВСКИЙ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49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46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БАКЧАРСКИЙ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ВЕРХНЕКЕТСКИЙ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38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Г.КЕДРОВЫЙ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Г.СЕВЕРСК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169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106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115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Г.СТРЕЖЕВОЙ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Г.ТОМСК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892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94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483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447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1958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ЗЫРЯНСКИЙ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25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25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КАРГАСОКСКИЙ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24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49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КОЖЕВНИКОВСКИЙ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24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16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КОЛПАШЕВСКИЙ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58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41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63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КРИВОШЕИНСКИЙ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МОЛЧАНОВСКИЙ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18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ПАРАБЕЛЬСКИЙ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15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ПЕРВОМАЙСКИЙ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25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14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ТЕГУЛЬДЕТСКИЙ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16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ТОМСКИЙ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118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118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82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ЧАИНСКИЙ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23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ШЕГАРСКИЙ РАЙОН</a:t>
                      </a:r>
                    </a:p>
                  </a:txBody>
                  <a:tcPr marL="8368" marR="8368" marT="83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2060"/>
                        </a:solidFill>
                        <a:effectLst/>
                        <a:latin typeface="Arial Cyr"/>
                      </a:endParaRP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35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8368" marR="8368" marT="83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6F252D"/>
                          </a:solidFill>
                          <a:effectLst/>
                          <a:latin typeface="Arial Cyr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600" dirty="0">
                <a:solidFill>
                  <a:srgbClr val="0070C0"/>
                </a:solidFill>
                <a:latin typeface="Century Gothic" panose="020B0502020202020204" pitchFamily="34" charset="0"/>
                <a:ea typeface="+mn-ea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Century Gothic" panose="020B0502020202020204" pitchFamily="34" charset="0"/>
                <a:ea typeface="+mn-ea"/>
              </a:rPr>
              <a:t>КОЛИЧЕСТВО ОБУЧАЮЩИХСЯ </a:t>
            </a:r>
            <a:r>
              <a:rPr lang="ru-RU" sz="1600" dirty="0">
                <a:latin typeface="Century Gothic" panose="020B0502020202020204" pitchFamily="34" charset="0"/>
                <a:ea typeface="+mn-ea"/>
              </a:rPr>
              <a:t>СТУДЕНТОВ </a:t>
            </a:r>
            <a:r>
              <a:rPr lang="ru-RU" sz="1600" dirty="0" smtClean="0">
                <a:latin typeface="Century Gothic" panose="020B0502020202020204" pitchFamily="34" charset="0"/>
                <a:ea typeface="+mn-ea"/>
              </a:rPr>
              <a:t>ТГПУ (2024 г. ) </a:t>
            </a:r>
          </a:p>
          <a:p>
            <a:pPr marL="0" indent="0" algn="ctr">
              <a:buNone/>
            </a:pPr>
            <a:r>
              <a:rPr lang="ru-RU" sz="1800" dirty="0" smtClean="0">
                <a:latin typeface="Century Gothic" panose="020B0502020202020204" pitchFamily="34" charset="0"/>
                <a:ea typeface="+mn-ea"/>
              </a:rPr>
              <a:t>(муниципальные </a:t>
            </a:r>
            <a:r>
              <a:rPr lang="ru-RU" sz="1800" dirty="0" smtClean="0">
                <a:latin typeface="Century Gothic" panose="020B0502020202020204" pitchFamily="34" charset="0"/>
                <a:ea typeface="+mn-ea"/>
              </a:rPr>
              <a:t>образования Томской области)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5950" y="1126671"/>
            <a:ext cx="375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F252D"/>
                </a:solidFill>
              </a:rPr>
              <a:t>5683 – контингент студентов ТГПУ</a:t>
            </a:r>
            <a:endParaRPr lang="ru-RU" dirty="0">
              <a:solidFill>
                <a:srgbClr val="6F252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2440" y="1110344"/>
            <a:ext cx="4767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F252D"/>
                </a:solidFill>
              </a:rPr>
              <a:t>3868 (68%)– студенты Томской </a:t>
            </a:r>
            <a:r>
              <a:rPr lang="ru-RU" dirty="0" smtClean="0">
                <a:solidFill>
                  <a:srgbClr val="6F252D"/>
                </a:solidFill>
              </a:rPr>
              <a:t>области</a:t>
            </a:r>
            <a:endParaRPr lang="ru-RU" dirty="0">
              <a:solidFill>
                <a:srgbClr val="6F25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4479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74805"/>
              </p:ext>
            </p:extLst>
          </p:nvPr>
        </p:nvGraphicFramePr>
        <p:xfrm>
          <a:off x="82379" y="390526"/>
          <a:ext cx="12109622" cy="6464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5426">
                  <a:extLst>
                    <a:ext uri="{9D8B030D-6E8A-4147-A177-3AD203B41FA5}">
                      <a16:colId xmlns:a16="http://schemas.microsoft.com/office/drawing/2014/main" xmlns="" val="3548888132"/>
                    </a:ext>
                  </a:extLst>
                </a:gridCol>
                <a:gridCol w="442336">
                  <a:extLst>
                    <a:ext uri="{9D8B030D-6E8A-4147-A177-3AD203B41FA5}">
                      <a16:colId xmlns:a16="http://schemas.microsoft.com/office/drawing/2014/main" xmlns="" val="3649550704"/>
                    </a:ext>
                  </a:extLst>
                </a:gridCol>
                <a:gridCol w="443948">
                  <a:extLst>
                    <a:ext uri="{9D8B030D-6E8A-4147-A177-3AD203B41FA5}">
                      <a16:colId xmlns:a16="http://schemas.microsoft.com/office/drawing/2014/main" xmlns="" val="4257868913"/>
                    </a:ext>
                  </a:extLst>
                </a:gridCol>
                <a:gridCol w="321865">
                  <a:extLst>
                    <a:ext uri="{9D8B030D-6E8A-4147-A177-3AD203B41FA5}">
                      <a16:colId xmlns:a16="http://schemas.microsoft.com/office/drawing/2014/main" xmlns="" val="2865026892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31424351"/>
                    </a:ext>
                  </a:extLst>
                </a:gridCol>
                <a:gridCol w="499444">
                  <a:extLst>
                    <a:ext uri="{9D8B030D-6E8A-4147-A177-3AD203B41FA5}">
                      <a16:colId xmlns:a16="http://schemas.microsoft.com/office/drawing/2014/main" xmlns="" val="8907280"/>
                    </a:ext>
                  </a:extLst>
                </a:gridCol>
                <a:gridCol w="432850">
                  <a:extLst>
                    <a:ext uri="{9D8B030D-6E8A-4147-A177-3AD203B41FA5}">
                      <a16:colId xmlns:a16="http://schemas.microsoft.com/office/drawing/2014/main" xmlns="" val="2492676398"/>
                    </a:ext>
                  </a:extLst>
                </a:gridCol>
                <a:gridCol w="466147">
                  <a:extLst>
                    <a:ext uri="{9D8B030D-6E8A-4147-A177-3AD203B41FA5}">
                      <a16:colId xmlns:a16="http://schemas.microsoft.com/office/drawing/2014/main" xmlns="" val="881006213"/>
                    </a:ext>
                  </a:extLst>
                </a:gridCol>
                <a:gridCol w="432850">
                  <a:extLst>
                    <a:ext uri="{9D8B030D-6E8A-4147-A177-3AD203B41FA5}">
                      <a16:colId xmlns:a16="http://schemas.microsoft.com/office/drawing/2014/main" xmlns="" val="392397997"/>
                    </a:ext>
                  </a:extLst>
                </a:gridCol>
                <a:gridCol w="432850">
                  <a:extLst>
                    <a:ext uri="{9D8B030D-6E8A-4147-A177-3AD203B41FA5}">
                      <a16:colId xmlns:a16="http://schemas.microsoft.com/office/drawing/2014/main" xmlns="" val="423008580"/>
                    </a:ext>
                  </a:extLst>
                </a:gridCol>
                <a:gridCol w="366258">
                  <a:extLst>
                    <a:ext uri="{9D8B030D-6E8A-4147-A177-3AD203B41FA5}">
                      <a16:colId xmlns:a16="http://schemas.microsoft.com/office/drawing/2014/main" xmlns="" val="3797957513"/>
                    </a:ext>
                  </a:extLst>
                </a:gridCol>
                <a:gridCol w="364700">
                  <a:extLst>
                    <a:ext uri="{9D8B030D-6E8A-4147-A177-3AD203B41FA5}">
                      <a16:colId xmlns:a16="http://schemas.microsoft.com/office/drawing/2014/main" xmlns="" val="634041910"/>
                    </a:ext>
                  </a:extLst>
                </a:gridCol>
                <a:gridCol w="621528">
                  <a:extLst>
                    <a:ext uri="{9D8B030D-6E8A-4147-A177-3AD203B41FA5}">
                      <a16:colId xmlns:a16="http://schemas.microsoft.com/office/drawing/2014/main" xmlns="" val="3776855336"/>
                    </a:ext>
                  </a:extLst>
                </a:gridCol>
                <a:gridCol w="571788">
                  <a:extLst>
                    <a:ext uri="{9D8B030D-6E8A-4147-A177-3AD203B41FA5}">
                      <a16:colId xmlns:a16="http://schemas.microsoft.com/office/drawing/2014/main" xmlns="" val="3546857725"/>
                    </a:ext>
                  </a:extLst>
                </a:gridCol>
                <a:gridCol w="448590">
                  <a:extLst>
                    <a:ext uri="{9D8B030D-6E8A-4147-A177-3AD203B41FA5}">
                      <a16:colId xmlns:a16="http://schemas.microsoft.com/office/drawing/2014/main" xmlns="" val="1594744954"/>
                    </a:ext>
                  </a:extLst>
                </a:gridCol>
                <a:gridCol w="580494">
                  <a:extLst>
                    <a:ext uri="{9D8B030D-6E8A-4147-A177-3AD203B41FA5}">
                      <a16:colId xmlns:a16="http://schemas.microsoft.com/office/drawing/2014/main" xmlns="" val="3065439991"/>
                    </a:ext>
                  </a:extLst>
                </a:gridCol>
                <a:gridCol w="408041">
                  <a:extLst>
                    <a:ext uri="{9D8B030D-6E8A-4147-A177-3AD203B41FA5}">
                      <a16:colId xmlns:a16="http://schemas.microsoft.com/office/drawing/2014/main" xmlns="" val="1662358341"/>
                    </a:ext>
                  </a:extLst>
                </a:gridCol>
                <a:gridCol w="408041">
                  <a:extLst>
                    <a:ext uri="{9D8B030D-6E8A-4147-A177-3AD203B41FA5}">
                      <a16:colId xmlns:a16="http://schemas.microsoft.com/office/drawing/2014/main" xmlns="" val="2909766345"/>
                    </a:ext>
                  </a:extLst>
                </a:gridCol>
                <a:gridCol w="408041">
                  <a:extLst>
                    <a:ext uri="{9D8B030D-6E8A-4147-A177-3AD203B41FA5}">
                      <a16:colId xmlns:a16="http://schemas.microsoft.com/office/drawing/2014/main" xmlns="" val="678495766"/>
                    </a:ext>
                  </a:extLst>
                </a:gridCol>
                <a:gridCol w="408041">
                  <a:extLst>
                    <a:ext uri="{9D8B030D-6E8A-4147-A177-3AD203B41FA5}">
                      <a16:colId xmlns:a16="http://schemas.microsoft.com/office/drawing/2014/main" xmlns="" val="3491028858"/>
                    </a:ext>
                  </a:extLst>
                </a:gridCol>
                <a:gridCol w="408041">
                  <a:extLst>
                    <a:ext uri="{9D8B030D-6E8A-4147-A177-3AD203B41FA5}">
                      <a16:colId xmlns:a16="http://schemas.microsoft.com/office/drawing/2014/main" xmlns="" val="3365340136"/>
                    </a:ext>
                  </a:extLst>
                </a:gridCol>
              </a:tblGrid>
              <a:tr h="1133475">
                <a:tc>
                  <a:txBody>
                    <a:bodyPr/>
                    <a:lstStyle/>
                    <a:p>
                      <a:pPr algn="ctr" fontAlgn="b"/>
                      <a:endParaRPr lang="ru-RU" sz="1400" b="1" u="none" strike="noStrike" cap="all" baseline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"/>
                      <a:endParaRPr lang="ru-RU" sz="1400" b="1" u="none" strike="noStrike" cap="all" baseline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ru-RU" sz="1400" b="1" u="none" strike="noStrike" cap="all" baseline="0" dirty="0" smtClean="0">
                          <a:solidFill>
                            <a:srgbClr val="002060"/>
                          </a:solidFill>
                          <a:effectLst/>
                        </a:rPr>
                        <a:t>ПРОФИЛИ</a:t>
                      </a:r>
                      <a:endParaRPr lang="ru-RU" sz="14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85" marR="6485" marT="6485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Томск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Северск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Томский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Асиновский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Александровский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Бакчарский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Верхнекетский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Зырянский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Каргасокский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Кедровый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Кожевниковский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Колпашевский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Кривошеинский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Молчановский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Парабельский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Первомайский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Тегульдетский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Чаинский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Шегарский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Стрежевой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9970582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Информационные системы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11399626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Лингвистика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3186751339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и Информатика</a:t>
                      </a:r>
                      <a:endParaRPr lang="ru-RU" sz="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2845643026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</a:t>
                      </a:r>
                      <a:endParaRPr lang="ru-RU" sz="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3751870994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и Физика</a:t>
                      </a:r>
                      <a:endParaRPr lang="ru-RU" sz="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4203556913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и Химия</a:t>
                      </a:r>
                      <a:endParaRPr lang="ru-RU" sz="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396305087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и География</a:t>
                      </a:r>
                      <a:endParaRPr lang="ru-RU" sz="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2735078944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и Литература</a:t>
                      </a:r>
                      <a:endParaRPr lang="ru-RU" sz="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054193505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и Обществознание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538589758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и Право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67639846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54532370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и Право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225757171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в сфере 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260734463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педагогика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994484546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2065044508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507472750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064099717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 и Дошкольное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8827774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 и Дополнительное образование (в области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ИЗО)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857469079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4293025222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Олигофренопедагогика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917643867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Логопедия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867851574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Инклюзивное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3186232103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Профессиональное обучение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200309513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Музыка и Дополнительное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4161855658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Искусство и Дополнительное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2840455517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Хореографическое искусство и Дополнительное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3531139306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Изобразительное искусство и Дополнительное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4121050863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Дополнительное образование в области культуры и культурно-просветительской деятельности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3876183354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 как иностранный 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887054035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и Безопасность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жизнедеятельности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b"/>
                </a:tc>
                <a:extLst>
                  <a:ext uri="{0D108BD9-81ED-4DB2-BD59-A6C34878D82A}">
                    <a16:rowId xmlns:a16="http://schemas.microsoft.com/office/drawing/2014/main" xmlns="" val="1155111317"/>
                  </a:ext>
                </a:extLst>
              </a:tr>
              <a:tr h="15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  <a:endParaRPr lang="ru-RU" sz="9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1490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347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6F252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b="1" i="0" u="none" strike="noStrike" dirty="0">
                        <a:solidFill>
                          <a:srgbClr val="6F252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5" marR="6485" marT="6485" marB="0" anchor="ctr"/>
                </a:tc>
                <a:extLst>
                  <a:ext uri="{0D108BD9-81ED-4DB2-BD59-A6C34878D82A}">
                    <a16:rowId xmlns:a16="http://schemas.microsoft.com/office/drawing/2014/main" xmlns="" val="2420644740"/>
                  </a:ext>
                </a:extLst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176463" y="233363"/>
            <a:ext cx="9548812" cy="349771"/>
          </a:xfrm>
        </p:spPr>
        <p:txBody>
          <a:bodyPr/>
          <a:lstStyle/>
          <a:p>
            <a:pPr marL="0" indent="0">
              <a:buNone/>
            </a:pPr>
            <a:r>
              <a:rPr lang="ru-RU" sz="1000" dirty="0">
                <a:solidFill>
                  <a:srgbClr val="000000"/>
                </a:solidFill>
                <a:latin typeface="Arial Cyr"/>
                <a:ea typeface="+mn-ea"/>
              </a:rPr>
              <a:t> </a:t>
            </a:r>
            <a:r>
              <a:rPr lang="ru-RU" sz="1400" b="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 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38150" y="76201"/>
            <a:ext cx="11677650" cy="3143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  <a:ea typeface="+mn-ea"/>
            </a:endParaRPr>
          </a:p>
          <a:p>
            <a:pPr marL="0" indent="0" algn="ctr">
              <a:buNone/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КОЛИЧЕСТВО СТУДЕНТОВ ТГПУ С УКАЗАНИЕМ ПРОФИЛЯ НАПРАВЛЕНИЯ ПОДГОТОВКИ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(</a:t>
            </a:r>
            <a:r>
              <a:rPr lang="ru-RU" sz="1400" dirty="0" err="1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бакалавриат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специалитет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), 2024 г. </a:t>
            </a:r>
            <a:endParaRPr lang="ru-RU" sz="1800" dirty="0">
              <a:latin typeface="Century Gothic" panose="020B0502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-32328"/>
            <a:ext cx="1352549" cy="4228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2535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873578" y="-117060"/>
            <a:ext cx="9854293" cy="825818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КОЛИЧЕСТВО СТУДЕНТОВ ТГПУ С УКАЗАНИЕМ ПРОФИЛЯ НАПРАВЛЕНИЯ ПОДГОТОВКИ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(магистратура), 2024 </a:t>
            </a:r>
            <a:endParaRPr lang="ru-RU" sz="1800" dirty="0">
              <a:solidFill>
                <a:prstClr val="black"/>
              </a:solidFill>
              <a:latin typeface="Century Gothic" panose="020B0502020202020204" pitchFamily="34" charset="0"/>
              <a:ea typeface="+mn-ea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712912" y="975762"/>
            <a:ext cx="10092261" cy="495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dirty="0" smtClean="0">
                <a:solidFill>
                  <a:srgbClr val="000000"/>
                </a:solidFill>
                <a:latin typeface="Arial Cyr"/>
                <a:ea typeface="+mn-ea"/>
              </a:rPr>
              <a:t> </a:t>
            </a:r>
            <a:r>
              <a:rPr lang="ru-RU" sz="1800" dirty="0" smtClean="0">
                <a:latin typeface="Century Gothic" panose="020B0502020202020204" pitchFamily="34" charset="0"/>
                <a:ea typeface="+mn-ea"/>
              </a:rPr>
              <a:t>КОЛИЧЕСТВО СТУДЕНТОВ МАГИСТРАНТОВ ПО РАЙОНАМ ТОМСКОЙ ОБЛАСТИ С УКАЗАНИЕМ ПРОФИЛЯ НАПРАВЛЕНИЯ ПОДГОТОВКИ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44487"/>
              </p:ext>
            </p:extLst>
          </p:nvPr>
        </p:nvGraphicFramePr>
        <p:xfrm>
          <a:off x="-1" y="257010"/>
          <a:ext cx="12192001" cy="6386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3993">
                  <a:extLst>
                    <a:ext uri="{9D8B030D-6E8A-4147-A177-3AD203B41FA5}">
                      <a16:colId xmlns:a16="http://schemas.microsoft.com/office/drawing/2014/main" xmlns="" val="3410115955"/>
                    </a:ext>
                  </a:extLst>
                </a:gridCol>
                <a:gridCol w="494132">
                  <a:extLst>
                    <a:ext uri="{9D8B030D-6E8A-4147-A177-3AD203B41FA5}">
                      <a16:colId xmlns:a16="http://schemas.microsoft.com/office/drawing/2014/main" xmlns="" val="1141111827"/>
                    </a:ext>
                  </a:extLst>
                </a:gridCol>
                <a:gridCol w="549033">
                  <a:extLst>
                    <a:ext uri="{9D8B030D-6E8A-4147-A177-3AD203B41FA5}">
                      <a16:colId xmlns:a16="http://schemas.microsoft.com/office/drawing/2014/main" xmlns="" val="383203963"/>
                    </a:ext>
                  </a:extLst>
                </a:gridCol>
                <a:gridCol w="562760">
                  <a:extLst>
                    <a:ext uri="{9D8B030D-6E8A-4147-A177-3AD203B41FA5}">
                      <a16:colId xmlns:a16="http://schemas.microsoft.com/office/drawing/2014/main" xmlns="" val="3617889816"/>
                    </a:ext>
                  </a:extLst>
                </a:gridCol>
                <a:gridCol w="439226">
                  <a:extLst>
                    <a:ext uri="{9D8B030D-6E8A-4147-A177-3AD203B41FA5}">
                      <a16:colId xmlns:a16="http://schemas.microsoft.com/office/drawing/2014/main" xmlns="" val="2375141818"/>
                    </a:ext>
                  </a:extLst>
                </a:gridCol>
                <a:gridCol w="384325">
                  <a:extLst>
                    <a:ext uri="{9D8B030D-6E8A-4147-A177-3AD203B41FA5}">
                      <a16:colId xmlns:a16="http://schemas.microsoft.com/office/drawing/2014/main" xmlns="" val="1921260328"/>
                    </a:ext>
                  </a:extLst>
                </a:gridCol>
                <a:gridCol w="384325">
                  <a:extLst>
                    <a:ext uri="{9D8B030D-6E8A-4147-A177-3AD203B41FA5}">
                      <a16:colId xmlns:a16="http://schemas.microsoft.com/office/drawing/2014/main" xmlns="" val="1457350267"/>
                    </a:ext>
                  </a:extLst>
                </a:gridCol>
                <a:gridCol w="398049">
                  <a:extLst>
                    <a:ext uri="{9D8B030D-6E8A-4147-A177-3AD203B41FA5}">
                      <a16:colId xmlns:a16="http://schemas.microsoft.com/office/drawing/2014/main" xmlns="" val="2578871691"/>
                    </a:ext>
                  </a:extLst>
                </a:gridCol>
                <a:gridCol w="360305">
                  <a:extLst>
                    <a:ext uri="{9D8B030D-6E8A-4147-A177-3AD203B41FA5}">
                      <a16:colId xmlns:a16="http://schemas.microsoft.com/office/drawing/2014/main" xmlns="" val="831321457"/>
                    </a:ext>
                  </a:extLst>
                </a:gridCol>
                <a:gridCol w="483836">
                  <a:extLst>
                    <a:ext uri="{9D8B030D-6E8A-4147-A177-3AD203B41FA5}">
                      <a16:colId xmlns:a16="http://schemas.microsoft.com/office/drawing/2014/main" xmlns="" val="2141598169"/>
                    </a:ext>
                  </a:extLst>
                </a:gridCol>
                <a:gridCol w="398049">
                  <a:extLst>
                    <a:ext uri="{9D8B030D-6E8A-4147-A177-3AD203B41FA5}">
                      <a16:colId xmlns:a16="http://schemas.microsoft.com/office/drawing/2014/main" xmlns="" val="3034534872"/>
                    </a:ext>
                  </a:extLst>
                </a:gridCol>
                <a:gridCol w="401482">
                  <a:extLst>
                    <a:ext uri="{9D8B030D-6E8A-4147-A177-3AD203B41FA5}">
                      <a16:colId xmlns:a16="http://schemas.microsoft.com/office/drawing/2014/main" xmlns="" val="5351307"/>
                    </a:ext>
                  </a:extLst>
                </a:gridCol>
                <a:gridCol w="442660">
                  <a:extLst>
                    <a:ext uri="{9D8B030D-6E8A-4147-A177-3AD203B41FA5}">
                      <a16:colId xmlns:a16="http://schemas.microsoft.com/office/drawing/2014/main" xmlns="" val="1072963805"/>
                    </a:ext>
                  </a:extLst>
                </a:gridCol>
                <a:gridCol w="549033">
                  <a:extLst>
                    <a:ext uri="{9D8B030D-6E8A-4147-A177-3AD203B41FA5}">
                      <a16:colId xmlns:a16="http://schemas.microsoft.com/office/drawing/2014/main" xmlns="" val="1638510445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190144149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3674499129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2856698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2636202483"/>
                    </a:ext>
                  </a:extLst>
                </a:gridCol>
                <a:gridCol w="466680">
                  <a:extLst>
                    <a:ext uri="{9D8B030D-6E8A-4147-A177-3AD203B41FA5}">
                      <a16:colId xmlns:a16="http://schemas.microsoft.com/office/drawing/2014/main" xmlns="" val="2949682873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3995506673"/>
                    </a:ext>
                  </a:extLst>
                </a:gridCol>
                <a:gridCol w="566193">
                  <a:extLst>
                    <a:ext uri="{9D8B030D-6E8A-4147-A177-3AD203B41FA5}">
                      <a16:colId xmlns:a16="http://schemas.microsoft.com/office/drawing/2014/main" xmlns="" val="3565402432"/>
                    </a:ext>
                  </a:extLst>
                </a:gridCol>
              </a:tblGrid>
              <a:tr h="95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ПРОФИЛИ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Томск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Северск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Томский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Асиновский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Александровский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Бакчарский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Верхнекетский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Зырянский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Каргасокский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>
                          <a:solidFill>
                            <a:srgbClr val="002060"/>
                          </a:solidFill>
                          <a:effectLst/>
                        </a:rPr>
                        <a:t>Кедровый</a:t>
                      </a:r>
                      <a:endParaRPr lang="ru-RU" sz="800" b="1" i="0" u="none" strike="noStrike" cap="all" baseline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Кожевниковский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Колпашевский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Кривошеинский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Молчановский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Парабельский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Первомайский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Тегульдетский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Чаинский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Шегарский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г. Стрежевой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882881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Прикладная математика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443462620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Прикладная информатика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04759446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Теоретическая физика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15451308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Филологическое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09228182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Историческое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75746025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Лингвокультурология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93389664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Иностранный язык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97481370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Иноязычное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78957148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Перевод и </a:t>
                      </a:r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переводоведение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563351613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Практическая психология и консультирование в образовании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038765122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Логопедическая коррекция детей и взрослых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446953883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Психолого-педагогическая реабиолитация лиц с ограниченными возможностями здоровья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525595124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Педагогика и психология инклюзивного 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67660760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Практическая психология и педагогика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456587708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Профриентация и карьерное консультирование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288942482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Управление в сфере культуры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97067865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Управление человеческими ресурсами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31102753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Управление в сфере образования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00351850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Педагогика сельской школы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0582240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Артпедагогика в социокультурной среде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980400478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Искусство и артпедагогика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341493862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Государственное и муниципальное управление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84967915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Психология и педагогика развития дошкольника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57491563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Психология и педагогика начального образования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892374779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воспитательного пространства детства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600668740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образовательной среды в области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биолого-химического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505388840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экосистем математического и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естественнонаучного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515334373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Воспитательная,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методическая, проектная деятельность в образовании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26993067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Русский язык как иностранный 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63997736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Историческое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4449632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Педагогика и психология 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70061864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Профессиональное обучение 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48878047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Инноватика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в </a:t>
                      </a:r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социогуманитарном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образовании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07924997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Безопасность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жизнедеятельности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324379374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Предпринимательство и </a:t>
                      </a:r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стартаппроектирование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в социальной сфере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16034226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Физическая культура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43704186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24950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8464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873578" y="-117060"/>
            <a:ext cx="9854293" cy="825818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КОЛИЧЕСТВО СТУДЕНТОВ ТГПУ С УКАЗАНИЕМ ПРОФИЛЯ НАПРАВЛЕНИЯ ПОДГОТОВКИ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(магистратура), 2024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(всего)</a:t>
            </a:r>
            <a:endParaRPr lang="ru-RU" sz="1800" dirty="0">
              <a:solidFill>
                <a:prstClr val="black"/>
              </a:solidFill>
              <a:latin typeface="Century Gothic" panose="020B0502020202020204" pitchFamily="34" charset="0"/>
              <a:ea typeface="+mn-ea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712912" y="975762"/>
            <a:ext cx="10092261" cy="495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dirty="0" smtClean="0">
                <a:solidFill>
                  <a:srgbClr val="000000"/>
                </a:solidFill>
                <a:latin typeface="Arial Cyr"/>
                <a:ea typeface="+mn-ea"/>
              </a:rPr>
              <a:t> </a:t>
            </a:r>
            <a:r>
              <a:rPr lang="ru-RU" sz="1800" dirty="0" smtClean="0">
                <a:latin typeface="Century Gothic" panose="020B0502020202020204" pitchFamily="34" charset="0"/>
                <a:ea typeface="+mn-ea"/>
              </a:rPr>
              <a:t>КОЛИЧЕСТВО СТУДЕНТОВ МАГИСТРАНТОВ ПО РАЙОНАМ ТОМСКОЙ ОБЛАСТИ С УКАЗАНИЕМ ПРОФИЛЯ НАПРАВЛЕНИЯ ПОДГОТОВКИ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55396"/>
              </p:ext>
            </p:extLst>
          </p:nvPr>
        </p:nvGraphicFramePr>
        <p:xfrm>
          <a:off x="-1" y="495770"/>
          <a:ext cx="12192001" cy="809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3993">
                  <a:extLst>
                    <a:ext uri="{9D8B030D-6E8A-4147-A177-3AD203B41FA5}">
                      <a16:colId xmlns:a16="http://schemas.microsoft.com/office/drawing/2014/main" xmlns="" val="3410115955"/>
                    </a:ext>
                  </a:extLst>
                </a:gridCol>
                <a:gridCol w="494132">
                  <a:extLst>
                    <a:ext uri="{9D8B030D-6E8A-4147-A177-3AD203B41FA5}">
                      <a16:colId xmlns:a16="http://schemas.microsoft.com/office/drawing/2014/main" xmlns="" val="1141111827"/>
                    </a:ext>
                  </a:extLst>
                </a:gridCol>
                <a:gridCol w="549033">
                  <a:extLst>
                    <a:ext uri="{9D8B030D-6E8A-4147-A177-3AD203B41FA5}">
                      <a16:colId xmlns:a16="http://schemas.microsoft.com/office/drawing/2014/main" xmlns="" val="383203963"/>
                    </a:ext>
                  </a:extLst>
                </a:gridCol>
                <a:gridCol w="562760">
                  <a:extLst>
                    <a:ext uri="{9D8B030D-6E8A-4147-A177-3AD203B41FA5}">
                      <a16:colId xmlns:a16="http://schemas.microsoft.com/office/drawing/2014/main" xmlns="" val="3617889816"/>
                    </a:ext>
                  </a:extLst>
                </a:gridCol>
                <a:gridCol w="439226">
                  <a:extLst>
                    <a:ext uri="{9D8B030D-6E8A-4147-A177-3AD203B41FA5}">
                      <a16:colId xmlns:a16="http://schemas.microsoft.com/office/drawing/2014/main" xmlns="" val="2375141818"/>
                    </a:ext>
                  </a:extLst>
                </a:gridCol>
                <a:gridCol w="384325">
                  <a:extLst>
                    <a:ext uri="{9D8B030D-6E8A-4147-A177-3AD203B41FA5}">
                      <a16:colId xmlns:a16="http://schemas.microsoft.com/office/drawing/2014/main" xmlns="" val="1921260328"/>
                    </a:ext>
                  </a:extLst>
                </a:gridCol>
                <a:gridCol w="384325">
                  <a:extLst>
                    <a:ext uri="{9D8B030D-6E8A-4147-A177-3AD203B41FA5}">
                      <a16:colId xmlns:a16="http://schemas.microsoft.com/office/drawing/2014/main" xmlns="" val="1457350267"/>
                    </a:ext>
                  </a:extLst>
                </a:gridCol>
                <a:gridCol w="398049">
                  <a:extLst>
                    <a:ext uri="{9D8B030D-6E8A-4147-A177-3AD203B41FA5}">
                      <a16:colId xmlns:a16="http://schemas.microsoft.com/office/drawing/2014/main" xmlns="" val="2578871691"/>
                    </a:ext>
                  </a:extLst>
                </a:gridCol>
                <a:gridCol w="360305">
                  <a:extLst>
                    <a:ext uri="{9D8B030D-6E8A-4147-A177-3AD203B41FA5}">
                      <a16:colId xmlns:a16="http://schemas.microsoft.com/office/drawing/2014/main" xmlns="" val="831321457"/>
                    </a:ext>
                  </a:extLst>
                </a:gridCol>
                <a:gridCol w="483836">
                  <a:extLst>
                    <a:ext uri="{9D8B030D-6E8A-4147-A177-3AD203B41FA5}">
                      <a16:colId xmlns:a16="http://schemas.microsoft.com/office/drawing/2014/main" xmlns="" val="2141598169"/>
                    </a:ext>
                  </a:extLst>
                </a:gridCol>
                <a:gridCol w="398049">
                  <a:extLst>
                    <a:ext uri="{9D8B030D-6E8A-4147-A177-3AD203B41FA5}">
                      <a16:colId xmlns:a16="http://schemas.microsoft.com/office/drawing/2014/main" xmlns="" val="3034534872"/>
                    </a:ext>
                  </a:extLst>
                </a:gridCol>
                <a:gridCol w="401482">
                  <a:extLst>
                    <a:ext uri="{9D8B030D-6E8A-4147-A177-3AD203B41FA5}">
                      <a16:colId xmlns:a16="http://schemas.microsoft.com/office/drawing/2014/main" xmlns="" val="5351307"/>
                    </a:ext>
                  </a:extLst>
                </a:gridCol>
                <a:gridCol w="442660">
                  <a:extLst>
                    <a:ext uri="{9D8B030D-6E8A-4147-A177-3AD203B41FA5}">
                      <a16:colId xmlns:a16="http://schemas.microsoft.com/office/drawing/2014/main" xmlns="" val="1072963805"/>
                    </a:ext>
                  </a:extLst>
                </a:gridCol>
                <a:gridCol w="549033">
                  <a:extLst>
                    <a:ext uri="{9D8B030D-6E8A-4147-A177-3AD203B41FA5}">
                      <a16:colId xmlns:a16="http://schemas.microsoft.com/office/drawing/2014/main" xmlns="" val="1638510445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190144149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3674499129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2856698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2636202483"/>
                    </a:ext>
                  </a:extLst>
                </a:gridCol>
                <a:gridCol w="466680">
                  <a:extLst>
                    <a:ext uri="{9D8B030D-6E8A-4147-A177-3AD203B41FA5}">
                      <a16:colId xmlns:a16="http://schemas.microsoft.com/office/drawing/2014/main" xmlns="" val="2949682873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3995506673"/>
                    </a:ext>
                  </a:extLst>
                </a:gridCol>
                <a:gridCol w="566193">
                  <a:extLst>
                    <a:ext uri="{9D8B030D-6E8A-4147-A177-3AD203B41FA5}">
                      <a16:colId xmlns:a16="http://schemas.microsoft.com/office/drawing/2014/main" xmlns="" val="3565402432"/>
                    </a:ext>
                  </a:extLst>
                </a:gridCol>
              </a:tblGrid>
              <a:tr h="9870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ПРОФИЛИ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Томск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Северск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Томский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Асиновский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Александровский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Бакчарский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Верхнекетский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Зырянский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Каргасокский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>
                          <a:solidFill>
                            <a:srgbClr val="002060"/>
                          </a:solidFill>
                          <a:effectLst/>
                        </a:rPr>
                        <a:t>Кедровый</a:t>
                      </a:r>
                      <a:endParaRPr lang="ru-RU" sz="800" b="1" i="0" u="none" strike="noStrike" cap="all" baseline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Кожевниковский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Колпашевский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Кривошеинский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Молчановский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Парабельский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Первомайский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Тегульдетский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Чаинский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Шегарский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г. Стрежевой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882881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Прикладная математика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443462620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Прикладная информатика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04759446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Теоретическая физика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15451308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Филологическое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09228182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Историческое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75746025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Лингвокультурология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93389664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Иностранный язык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97481370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Иноязычное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78957148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Перевод и </a:t>
                      </a:r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переводоведение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563351613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Практическая психология и консультирование в образовании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038765122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Логопедическая коррекция детей и взрослых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446953883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Психолого-педагогическая реабиолитация лиц с ограниченными возможностями здоровья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525595124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Педагогика и психология инклюзивного 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67660760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Практическая психология и педагогика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456587708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Профриентация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и карьерное консультирование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288942482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Управление в сфере культуры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97067865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Управление человеческими ресурсами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31102753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Управление в сфере образования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00351850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Педагогика сельской школы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0582240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Артпедагогика в социокультурной среде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980400478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Искусство и </a:t>
                      </a:r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артпедагогика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341493862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Государственное и муниципальное управление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84967915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Психология и педагогика развития дошкольника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57491563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Психология и педагогика начального образования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892374779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воспитательного пространства детства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600668740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образовательной среды в области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биолого-химического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505388840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экосистем математического и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естественнонаучного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515334373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Воспитательная,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методическая, проектная деятельность в образовании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26993067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Русский язык как иностранный 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63997736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Историческое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4449632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Педагогика и психология 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70061864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Профессиональное обучение 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48878047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Инноватика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в </a:t>
                      </a:r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социогуманитарном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образовании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07924997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Безопасность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жизнедеятельности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324379374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Предпринимательство и </a:t>
                      </a:r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стартаппроектирование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в социальной сфере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16034226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Физическая культура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43704186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Методические системы и технологии в предметном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обучении: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24950690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иностранный язык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08256542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русский язык и литература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67934736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история и обществознание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87726651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06453273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технология 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83320792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биология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8989082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безопасность жизнедеятельности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33750444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технология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28637031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физика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31506946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химия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728026150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информатика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83466786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ИТОГО:</a:t>
                      </a:r>
                      <a:endParaRPr lang="ru-RU" sz="1100" b="1" i="1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solidFill>
                            <a:srgbClr val="6F252D"/>
                          </a:solidFill>
                          <a:effectLst/>
                        </a:rPr>
                        <a:t>399</a:t>
                      </a:r>
                      <a:endParaRPr lang="ru-RU" sz="1100" b="1" i="0" u="none" strike="noStrike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63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62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16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solidFill>
                            <a:srgbClr val="6F252D"/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solidFill>
                            <a:srgbClr val="6F252D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solidFill>
                            <a:srgbClr val="6F252D"/>
                          </a:solidFill>
                          <a:effectLst/>
                        </a:rPr>
                        <a:t>13</a:t>
                      </a:r>
                      <a:endParaRPr lang="ru-RU" sz="1100" b="1" i="0" u="none" strike="noStrike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6F252D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8017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92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873578" y="-117060"/>
            <a:ext cx="9854293" cy="825818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КОЛИЧЕСТВО СТУДЕНТОВ ТГПУ С УКАЗАНИЕМ ПРОФИЛЯ НАПРАВЛЕНИЯ ПОДГОТОВКИ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(магистратура),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2024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( предметные области) </a:t>
            </a:r>
            <a:endParaRPr lang="ru-RU" sz="1800" dirty="0">
              <a:solidFill>
                <a:prstClr val="black"/>
              </a:solidFill>
              <a:latin typeface="Century Gothic" panose="020B0502020202020204" pitchFamily="34" charset="0"/>
              <a:ea typeface="+mn-ea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712912" y="975762"/>
            <a:ext cx="10092261" cy="495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000" dirty="0" smtClean="0">
                <a:solidFill>
                  <a:srgbClr val="000000"/>
                </a:solidFill>
                <a:latin typeface="Arial Cyr"/>
                <a:ea typeface="+mn-ea"/>
              </a:rPr>
              <a:t> </a:t>
            </a:r>
            <a:r>
              <a:rPr lang="ru-RU" sz="1800" dirty="0" smtClean="0">
                <a:latin typeface="Century Gothic" panose="020B0502020202020204" pitchFamily="34" charset="0"/>
                <a:ea typeface="+mn-ea"/>
              </a:rPr>
              <a:t>КОЛИЧЕСТВО СТУДЕНТОВ МАГИСТРАНТОВ ПО РАЙОНАМ ТОМСКОЙ ОБЛАСТИ С УКАЗАНИЕМ ПРОФИЛЯ НАПРАВЛЕНИЯ ПОДГОТОВКИ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22390"/>
              </p:ext>
            </p:extLst>
          </p:nvPr>
        </p:nvGraphicFramePr>
        <p:xfrm>
          <a:off x="-1" y="495770"/>
          <a:ext cx="12192001" cy="5401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3993">
                  <a:extLst>
                    <a:ext uri="{9D8B030D-6E8A-4147-A177-3AD203B41FA5}">
                      <a16:colId xmlns:a16="http://schemas.microsoft.com/office/drawing/2014/main" xmlns="" val="3410115955"/>
                    </a:ext>
                  </a:extLst>
                </a:gridCol>
                <a:gridCol w="494132">
                  <a:extLst>
                    <a:ext uri="{9D8B030D-6E8A-4147-A177-3AD203B41FA5}">
                      <a16:colId xmlns:a16="http://schemas.microsoft.com/office/drawing/2014/main" xmlns="" val="1141111827"/>
                    </a:ext>
                  </a:extLst>
                </a:gridCol>
                <a:gridCol w="549033">
                  <a:extLst>
                    <a:ext uri="{9D8B030D-6E8A-4147-A177-3AD203B41FA5}">
                      <a16:colId xmlns:a16="http://schemas.microsoft.com/office/drawing/2014/main" xmlns="" val="383203963"/>
                    </a:ext>
                  </a:extLst>
                </a:gridCol>
                <a:gridCol w="562760">
                  <a:extLst>
                    <a:ext uri="{9D8B030D-6E8A-4147-A177-3AD203B41FA5}">
                      <a16:colId xmlns:a16="http://schemas.microsoft.com/office/drawing/2014/main" xmlns="" val="3617889816"/>
                    </a:ext>
                  </a:extLst>
                </a:gridCol>
                <a:gridCol w="439226">
                  <a:extLst>
                    <a:ext uri="{9D8B030D-6E8A-4147-A177-3AD203B41FA5}">
                      <a16:colId xmlns:a16="http://schemas.microsoft.com/office/drawing/2014/main" xmlns="" val="2375141818"/>
                    </a:ext>
                  </a:extLst>
                </a:gridCol>
                <a:gridCol w="384325">
                  <a:extLst>
                    <a:ext uri="{9D8B030D-6E8A-4147-A177-3AD203B41FA5}">
                      <a16:colId xmlns:a16="http://schemas.microsoft.com/office/drawing/2014/main" xmlns="" val="1921260328"/>
                    </a:ext>
                  </a:extLst>
                </a:gridCol>
                <a:gridCol w="384325">
                  <a:extLst>
                    <a:ext uri="{9D8B030D-6E8A-4147-A177-3AD203B41FA5}">
                      <a16:colId xmlns:a16="http://schemas.microsoft.com/office/drawing/2014/main" xmlns="" val="1457350267"/>
                    </a:ext>
                  </a:extLst>
                </a:gridCol>
                <a:gridCol w="398049">
                  <a:extLst>
                    <a:ext uri="{9D8B030D-6E8A-4147-A177-3AD203B41FA5}">
                      <a16:colId xmlns:a16="http://schemas.microsoft.com/office/drawing/2014/main" xmlns="" val="2578871691"/>
                    </a:ext>
                  </a:extLst>
                </a:gridCol>
                <a:gridCol w="360305">
                  <a:extLst>
                    <a:ext uri="{9D8B030D-6E8A-4147-A177-3AD203B41FA5}">
                      <a16:colId xmlns:a16="http://schemas.microsoft.com/office/drawing/2014/main" xmlns="" val="831321457"/>
                    </a:ext>
                  </a:extLst>
                </a:gridCol>
                <a:gridCol w="388264">
                  <a:extLst>
                    <a:ext uri="{9D8B030D-6E8A-4147-A177-3AD203B41FA5}">
                      <a16:colId xmlns:a16="http://schemas.microsoft.com/office/drawing/2014/main" xmlns="" val="2141598169"/>
                    </a:ext>
                  </a:extLst>
                </a:gridCol>
                <a:gridCol w="95572"/>
                <a:gridCol w="398049">
                  <a:extLst>
                    <a:ext uri="{9D8B030D-6E8A-4147-A177-3AD203B41FA5}">
                      <a16:colId xmlns:a16="http://schemas.microsoft.com/office/drawing/2014/main" xmlns="" val="3034534872"/>
                    </a:ext>
                  </a:extLst>
                </a:gridCol>
                <a:gridCol w="401482">
                  <a:extLst>
                    <a:ext uri="{9D8B030D-6E8A-4147-A177-3AD203B41FA5}">
                      <a16:colId xmlns:a16="http://schemas.microsoft.com/office/drawing/2014/main" xmlns="" val="5351307"/>
                    </a:ext>
                  </a:extLst>
                </a:gridCol>
                <a:gridCol w="442660">
                  <a:extLst>
                    <a:ext uri="{9D8B030D-6E8A-4147-A177-3AD203B41FA5}">
                      <a16:colId xmlns:a16="http://schemas.microsoft.com/office/drawing/2014/main" xmlns="" val="1072963805"/>
                    </a:ext>
                  </a:extLst>
                </a:gridCol>
                <a:gridCol w="549033">
                  <a:extLst>
                    <a:ext uri="{9D8B030D-6E8A-4147-A177-3AD203B41FA5}">
                      <a16:colId xmlns:a16="http://schemas.microsoft.com/office/drawing/2014/main" xmlns="" val="1638510445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190144149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3674499129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2856698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2636202483"/>
                    </a:ext>
                  </a:extLst>
                </a:gridCol>
                <a:gridCol w="466680">
                  <a:extLst>
                    <a:ext uri="{9D8B030D-6E8A-4147-A177-3AD203B41FA5}">
                      <a16:colId xmlns:a16="http://schemas.microsoft.com/office/drawing/2014/main" xmlns="" val="2949682873"/>
                    </a:ext>
                  </a:extLst>
                </a:gridCol>
                <a:gridCol w="521584">
                  <a:extLst>
                    <a:ext uri="{9D8B030D-6E8A-4147-A177-3AD203B41FA5}">
                      <a16:colId xmlns:a16="http://schemas.microsoft.com/office/drawing/2014/main" xmlns="" val="3995506673"/>
                    </a:ext>
                  </a:extLst>
                </a:gridCol>
                <a:gridCol w="566193">
                  <a:extLst>
                    <a:ext uri="{9D8B030D-6E8A-4147-A177-3AD203B41FA5}">
                      <a16:colId xmlns:a16="http://schemas.microsoft.com/office/drawing/2014/main" xmlns="" val="3565402432"/>
                    </a:ext>
                  </a:extLst>
                </a:gridCol>
              </a:tblGrid>
              <a:tr h="1052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ПРОФИЛИ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Томск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Северск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Томский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Асиновский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Александровский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Бакчарский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Верхнекетский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Зырянский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Каргасокский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>
                          <a:solidFill>
                            <a:srgbClr val="002060"/>
                          </a:solidFill>
                          <a:effectLst/>
                        </a:rPr>
                        <a:t>Кедровый</a:t>
                      </a:r>
                      <a:endParaRPr lang="ru-RU" sz="800" b="1" i="0" u="none" strike="noStrike" cap="all" baseline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1" i="0" u="none" strike="noStrike" cap="all" baseline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Кожевниковский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Колпашевский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Кривошеинский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Молчановский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Парабельский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Первомайский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Тегульдетский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Чаинский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 err="1">
                          <a:solidFill>
                            <a:srgbClr val="002060"/>
                          </a:solidFill>
                          <a:effectLst/>
                        </a:rPr>
                        <a:t>Шегарский</a:t>
                      </a:r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cap="all" baseline="0" dirty="0">
                          <a:solidFill>
                            <a:srgbClr val="002060"/>
                          </a:solidFill>
                          <a:effectLst/>
                        </a:rPr>
                        <a:t>г. Стрежевой</a:t>
                      </a:r>
                      <a:endParaRPr lang="ru-RU" sz="800" b="1" i="0" u="none" strike="noStrike" cap="all" baseline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vert="vert27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8828817"/>
                  </a:ext>
                </a:extLst>
              </a:tr>
              <a:tr h="0">
                <a:tc gridSpan="22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443462620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Филологическое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09228182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Историческое образование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75746025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Лингвокультурология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93389664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Иностранный язык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97481370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Иноязычное образование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789571484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Перевод и </a:t>
                      </a:r>
                      <a:r>
                        <a:rPr lang="ru-RU" sz="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переводоведение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563351613"/>
                  </a:ext>
                </a:extLst>
              </a:tr>
              <a:tr h="0">
                <a:tc gridSpan="22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038765122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Психология и педагогика начального образования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892374779"/>
                  </a:ext>
                </a:extLst>
              </a:tr>
              <a:tr h="1648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Безопасность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жизнедеятельности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600668740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образовательной среды в области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биолого-химического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505388840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Проектирование экосистем математического и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естественнонаучного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образования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515334373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Воспитательная, </a:t>
                      </a:r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методическая, проектная деятельность в образовании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269930674"/>
                  </a:ext>
                </a:extLst>
              </a:tr>
              <a:tr h="207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Русский язык как иностранный 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639977364"/>
                  </a:ext>
                </a:extLst>
              </a:tr>
              <a:tr h="41190">
                <a:tc gridSpan="22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4449632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Физическая культура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43704186"/>
                  </a:ext>
                </a:extLst>
              </a:tr>
              <a:tr h="23240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Методические системы и технологии в предметном </a:t>
                      </a:r>
                      <a:r>
                        <a:rPr lang="ru-RU" sz="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обучении: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24950690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иностранный язык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08256542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русский язык и литература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67934736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история и обществознание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877266517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064532736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технология 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83320792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биология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89890821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безопасность жизнедеятельности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33750444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технология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428637031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физика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315069463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химия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2728026150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i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информатика</a:t>
                      </a:r>
                      <a:endParaRPr lang="ru-RU" sz="8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3834667869"/>
                  </a:ext>
                </a:extLst>
              </a:tr>
              <a:tr h="118143">
                <a:tc>
                  <a:txBody>
                    <a:bodyPr/>
                    <a:lstStyle/>
                    <a:p>
                      <a:pPr algn="ctr" fontAlgn="b"/>
                      <a:endParaRPr lang="ru-RU" sz="1100" b="1" i="1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6F252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44" marR="4144" marT="4144" marB="0" anchor="b"/>
                </a:tc>
                <a:extLst>
                  <a:ext uri="{0D108BD9-81ED-4DB2-BD59-A6C34878D82A}">
                    <a16:rowId xmlns:a16="http://schemas.microsoft.com/office/drawing/2014/main" xmlns="" val="18017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9449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000" dirty="0">
                <a:solidFill>
                  <a:srgbClr val="000000"/>
                </a:solidFill>
                <a:latin typeface="Arial Cyr"/>
                <a:ea typeface="+mn-ea"/>
              </a:rPr>
              <a:t> 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608666" y="0"/>
            <a:ext cx="10092261" cy="677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КОЛИЧЕСТВО СТУДЕНТОВ  ТГПУ 1 КУРСА, (В ТОМ ЧИСЛЕ ЦЕЛЕВИКОВ) с УКАЗАНИЕМ ПРОФИЛЕЙ (</a:t>
            </a:r>
            <a:r>
              <a:rPr lang="ru-RU" sz="1600" dirty="0" err="1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бакалавриат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специалитет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) 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34822"/>
              </p:ext>
            </p:extLst>
          </p:nvPr>
        </p:nvGraphicFramePr>
        <p:xfrm>
          <a:off x="120650" y="759280"/>
          <a:ext cx="12128500" cy="5872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xmlns="" val="1815761869"/>
                    </a:ext>
                  </a:extLst>
                </a:gridCol>
                <a:gridCol w="373599">
                  <a:extLst>
                    <a:ext uri="{9D8B030D-6E8A-4147-A177-3AD203B41FA5}">
                      <a16:colId xmlns:a16="http://schemas.microsoft.com/office/drawing/2014/main" xmlns="" val="3042689041"/>
                    </a:ext>
                  </a:extLst>
                </a:gridCol>
                <a:gridCol w="470981">
                  <a:extLst>
                    <a:ext uri="{9D8B030D-6E8A-4147-A177-3AD203B41FA5}">
                      <a16:colId xmlns:a16="http://schemas.microsoft.com/office/drawing/2014/main" xmlns="" val="3281676237"/>
                    </a:ext>
                  </a:extLst>
                </a:gridCol>
                <a:gridCol w="513600">
                  <a:extLst>
                    <a:ext uri="{9D8B030D-6E8A-4147-A177-3AD203B41FA5}">
                      <a16:colId xmlns:a16="http://schemas.microsoft.com/office/drawing/2014/main" xmlns="" val="3008020412"/>
                    </a:ext>
                  </a:extLst>
                </a:gridCol>
                <a:gridCol w="504429">
                  <a:extLst>
                    <a:ext uri="{9D8B030D-6E8A-4147-A177-3AD203B41FA5}">
                      <a16:colId xmlns:a16="http://schemas.microsoft.com/office/drawing/2014/main" xmlns="" val="2955086149"/>
                    </a:ext>
                  </a:extLst>
                </a:gridCol>
                <a:gridCol w="541115">
                  <a:extLst>
                    <a:ext uri="{9D8B030D-6E8A-4147-A177-3AD203B41FA5}">
                      <a16:colId xmlns:a16="http://schemas.microsoft.com/office/drawing/2014/main" xmlns="" val="1956541184"/>
                    </a:ext>
                  </a:extLst>
                </a:gridCol>
                <a:gridCol w="608523">
                  <a:extLst>
                    <a:ext uri="{9D8B030D-6E8A-4147-A177-3AD203B41FA5}">
                      <a16:colId xmlns:a16="http://schemas.microsoft.com/office/drawing/2014/main" xmlns="" val="887833024"/>
                    </a:ext>
                  </a:extLst>
                </a:gridCol>
                <a:gridCol w="528734">
                  <a:extLst>
                    <a:ext uri="{9D8B030D-6E8A-4147-A177-3AD203B41FA5}">
                      <a16:colId xmlns:a16="http://schemas.microsoft.com/office/drawing/2014/main" xmlns="" val="3326253525"/>
                    </a:ext>
                  </a:extLst>
                </a:gridCol>
                <a:gridCol w="541115">
                  <a:extLst>
                    <a:ext uri="{9D8B030D-6E8A-4147-A177-3AD203B41FA5}">
                      <a16:colId xmlns:a16="http://schemas.microsoft.com/office/drawing/2014/main" xmlns="" val="2824148408"/>
                    </a:ext>
                  </a:extLst>
                </a:gridCol>
                <a:gridCol w="486087">
                  <a:extLst>
                    <a:ext uri="{9D8B030D-6E8A-4147-A177-3AD203B41FA5}">
                      <a16:colId xmlns:a16="http://schemas.microsoft.com/office/drawing/2014/main" xmlns="" val="1848971748"/>
                    </a:ext>
                  </a:extLst>
                </a:gridCol>
                <a:gridCol w="486085">
                  <a:extLst>
                    <a:ext uri="{9D8B030D-6E8A-4147-A177-3AD203B41FA5}">
                      <a16:colId xmlns:a16="http://schemas.microsoft.com/office/drawing/2014/main" xmlns="" val="3157147274"/>
                    </a:ext>
                  </a:extLst>
                </a:gridCol>
                <a:gridCol w="550287">
                  <a:extLst>
                    <a:ext uri="{9D8B030D-6E8A-4147-A177-3AD203B41FA5}">
                      <a16:colId xmlns:a16="http://schemas.microsoft.com/office/drawing/2014/main" xmlns="" val="2479605777"/>
                    </a:ext>
                  </a:extLst>
                </a:gridCol>
                <a:gridCol w="531943">
                  <a:extLst>
                    <a:ext uri="{9D8B030D-6E8A-4147-A177-3AD203B41FA5}">
                      <a16:colId xmlns:a16="http://schemas.microsoft.com/office/drawing/2014/main" xmlns="" val="3861649801"/>
                    </a:ext>
                  </a:extLst>
                </a:gridCol>
                <a:gridCol w="495258">
                  <a:extLst>
                    <a:ext uri="{9D8B030D-6E8A-4147-A177-3AD203B41FA5}">
                      <a16:colId xmlns:a16="http://schemas.microsoft.com/office/drawing/2014/main" xmlns="" val="1259284369"/>
                    </a:ext>
                  </a:extLst>
                </a:gridCol>
                <a:gridCol w="522771">
                  <a:extLst>
                    <a:ext uri="{9D8B030D-6E8A-4147-A177-3AD203B41FA5}">
                      <a16:colId xmlns:a16="http://schemas.microsoft.com/office/drawing/2014/main" xmlns="" val="257913898"/>
                    </a:ext>
                  </a:extLst>
                </a:gridCol>
                <a:gridCol w="476915">
                  <a:extLst>
                    <a:ext uri="{9D8B030D-6E8A-4147-A177-3AD203B41FA5}">
                      <a16:colId xmlns:a16="http://schemas.microsoft.com/office/drawing/2014/main" xmlns="" val="794643421"/>
                    </a:ext>
                  </a:extLst>
                </a:gridCol>
                <a:gridCol w="522771">
                  <a:extLst>
                    <a:ext uri="{9D8B030D-6E8A-4147-A177-3AD203B41FA5}">
                      <a16:colId xmlns:a16="http://schemas.microsoft.com/office/drawing/2014/main" xmlns="" val="2983956741"/>
                    </a:ext>
                  </a:extLst>
                </a:gridCol>
                <a:gridCol w="412715">
                  <a:extLst>
                    <a:ext uri="{9D8B030D-6E8A-4147-A177-3AD203B41FA5}">
                      <a16:colId xmlns:a16="http://schemas.microsoft.com/office/drawing/2014/main" xmlns="" val="3112556275"/>
                    </a:ext>
                  </a:extLst>
                </a:gridCol>
                <a:gridCol w="421885">
                  <a:extLst>
                    <a:ext uri="{9D8B030D-6E8A-4147-A177-3AD203B41FA5}">
                      <a16:colId xmlns:a16="http://schemas.microsoft.com/office/drawing/2014/main" xmlns="" val="453681620"/>
                    </a:ext>
                  </a:extLst>
                </a:gridCol>
                <a:gridCol w="421887">
                  <a:extLst>
                    <a:ext uri="{9D8B030D-6E8A-4147-A177-3AD203B41FA5}">
                      <a16:colId xmlns:a16="http://schemas.microsoft.com/office/drawing/2014/main" xmlns="" val="526432866"/>
                    </a:ext>
                  </a:extLst>
                </a:gridCol>
              </a:tblGrid>
              <a:tr h="1288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0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0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ПРОФИЛИ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АСИНОВСКИЙ РАЙОН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АЛЕКСАНДРОВСКИЙ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БАКЧАРСКИЙ РАЙОН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ВЕРХНЕКЕТСКИЙ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ЗЫРЯНСКИЙ РАЙОН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КАРГАСОКСКИЙ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КОЖЕВНИКОВСКИЙ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КОЛПАШЕВСКИЙ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КРИВОШЕИНСКИЙ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МОЛЧАНОВСКИЙ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ПАРАБЕЛЬСКИЙ РАЙОН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ТЕГУЛЬДЕТСКИЙ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ТОМСКИЙ РАЙОН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ЧАИНСКИЙ РАЙОН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ШЕГАРСКИЙ РАЙОН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Г.ТОМСК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Г.СЕВЕРСК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Г.СТРЕЖЕВОЙ</a:t>
                      </a: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489438"/>
                  </a:ext>
                </a:extLst>
              </a:tr>
              <a:tr h="22091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Биология и Химия, Биология и География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90308028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Дошкольное и Начальное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31(3)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13(2)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75625747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ИЗО и Дополнительное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28504084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Иностранный язык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23(3)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47305305"/>
                  </a:ext>
                </a:extLst>
              </a:tr>
              <a:tr h="213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Информационные системы и технологии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09947577"/>
                  </a:ext>
                </a:extLst>
              </a:tr>
              <a:tr h="2701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История и Обществознание, История и Право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27(2)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57667529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Лингвистика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13(1)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44252598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Логопедия, Олигофренопедагогика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7(3)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37(6)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52731196"/>
                  </a:ext>
                </a:extLst>
              </a:tr>
              <a:tr h="3654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 и Физика, Математика и Информатика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11265929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Музыка и Дополнительное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57431886"/>
                  </a:ext>
                </a:extLst>
              </a:tr>
              <a:tr h="3654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Профессиональное обучение (по отраслям)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74370004"/>
                  </a:ext>
                </a:extLst>
              </a:tr>
              <a:tr h="3654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Психология и педагогика </a:t>
                      </a:r>
                      <a:r>
                        <a:rPr lang="ru-RU" sz="9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девиантного</a:t>
                      </a:r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поведения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70267563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Психолого-педагогическое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7(2)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7(1)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56(2)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91396954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 и Литература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43219851"/>
                  </a:ext>
                </a:extLst>
              </a:tr>
              <a:tr h="3654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 и Безопасность жизнедеятельности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12(1)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13356716"/>
                  </a:ext>
                </a:extLst>
              </a:tr>
              <a:tr h="187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56(3)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53182891"/>
                  </a:ext>
                </a:extLst>
              </a:tr>
              <a:tr h="3654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Хореография и Дополнительное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69615444"/>
                  </a:ext>
                </a:extLst>
              </a:tr>
              <a:tr h="3654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38 (3)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13 (2)</a:t>
                      </a:r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14 (2)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8 (1)</a:t>
                      </a:r>
                      <a:endParaRPr lang="ru-RU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18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13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35 (7)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16 (4)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 (1)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16 (5)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51 (8)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14 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344 (24)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71 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75347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6755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18046</TotalTime>
  <Words>2956</Words>
  <Application>Microsoft Office PowerPoint</Application>
  <PresentationFormat>Широкоэкранный</PresentationFormat>
  <Paragraphs>3822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Arial Cyr</vt:lpstr>
      <vt:lpstr>Calibri</vt:lpstr>
      <vt:lpstr>Calibri Light</vt:lpstr>
      <vt:lpstr>Candara</vt:lpstr>
      <vt:lpstr>Century Gothic</vt:lpstr>
      <vt:lpstr>Roboto Condensed</vt:lpstr>
      <vt:lpstr>Symbol</vt:lpstr>
      <vt:lpstr>Times New Roman</vt:lpstr>
      <vt:lpstr>Wingdings</vt:lpstr>
      <vt:lpstr>Wingdings 2</vt:lpstr>
      <vt:lpstr>HDOfficeLightV0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Е. В. Ковалева</dc:creator>
  <cp:lastModifiedBy>User</cp:lastModifiedBy>
  <cp:revision>268</cp:revision>
  <cp:lastPrinted>2023-07-25T07:00:29Z</cp:lastPrinted>
  <dcterms:created xsi:type="dcterms:W3CDTF">2023-05-12T06:41:17Z</dcterms:created>
  <dcterms:modified xsi:type="dcterms:W3CDTF">2024-05-17T02:38:42Z</dcterms:modified>
</cp:coreProperties>
</file>