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4FE3"/>
    <a:srgbClr val="F7CDFB"/>
    <a:srgbClr val="C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4FE3"/>
            </a:gs>
            <a:gs pos="5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98600">
            <a:off x="154250" y="94784"/>
            <a:ext cx="3636808" cy="23883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43551">
            <a:off x="5485391" y="58783"/>
            <a:ext cx="3510787" cy="24692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706" y="1621725"/>
            <a:ext cx="3609468" cy="25078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635" y="4145012"/>
            <a:ext cx="3915483" cy="26001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3968" y="3897404"/>
            <a:ext cx="4751480" cy="2863204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980728"/>
            <a:ext cx="81369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Когда урок делают вместе </a:t>
            </a:r>
            <a:r>
              <a:rPr lang="ru-RU" sz="4000" dirty="0" smtClean="0">
                <a:solidFill>
                  <a:srgbClr val="002060"/>
                </a:solidFill>
              </a:rPr>
              <a:t>учитель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и ученик, когда к нему </a:t>
            </a:r>
            <a:r>
              <a:rPr lang="ru-RU" sz="4000" dirty="0" smtClean="0">
                <a:solidFill>
                  <a:srgbClr val="002060"/>
                </a:solidFill>
              </a:rPr>
              <a:t>готовы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и учитель, и ученики, </a:t>
            </a:r>
            <a:endParaRPr lang="ru-RU" sz="4000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можно </a:t>
            </a:r>
            <a:r>
              <a:rPr lang="ru-RU" sz="4000" dirty="0">
                <a:solidFill>
                  <a:srgbClr val="002060"/>
                </a:solidFill>
              </a:rPr>
              <a:t>говорить о его эффективности.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4150827"/>
            <a:ext cx="1926503" cy="2377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Рефлексия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700808"/>
            <a:ext cx="61926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Хоть выйди ты не в белый свет,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А в поле за околицей, —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Пока идешь за кем-то вслед,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Дорога не запомнится.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Зато, куда б ты ни попал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И по какой распутице,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Дорога та, что сам искал,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Вовек не позабудется.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                        </a:t>
            </a:r>
            <a:r>
              <a:rPr lang="ru-RU" sz="2800" dirty="0" smtClean="0">
                <a:solidFill>
                  <a:srgbClr val="002060"/>
                </a:solidFill>
              </a:rPr>
              <a:t>Н</a:t>
            </a:r>
            <a:r>
              <a:rPr lang="ru-RU" sz="2800" dirty="0">
                <a:solidFill>
                  <a:srgbClr val="002060"/>
                </a:solidFill>
              </a:rPr>
              <a:t>. </a:t>
            </a:r>
            <a:r>
              <a:rPr lang="ru-RU" sz="2800" dirty="0" err="1" smtClean="0">
                <a:solidFill>
                  <a:srgbClr val="002060"/>
                </a:solidFill>
              </a:rPr>
              <a:t>Рыленков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077072"/>
            <a:ext cx="1597578" cy="1861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24744"/>
            <a:ext cx="762066" cy="7620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988840"/>
            <a:ext cx="1938696" cy="2304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93" y="4395358"/>
            <a:ext cx="1548518" cy="22313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80" y="332656"/>
            <a:ext cx="573074" cy="5791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5816" y="332656"/>
            <a:ext cx="2749534" cy="14570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5807" y="367825"/>
            <a:ext cx="1079086" cy="7681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2160" y="1481391"/>
            <a:ext cx="932769" cy="8108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28384" y="1185709"/>
            <a:ext cx="634039" cy="6401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2240" y="2924944"/>
            <a:ext cx="2103302" cy="17801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2837" y="3158669"/>
            <a:ext cx="865707" cy="8657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6937" y="4029367"/>
            <a:ext cx="1450974" cy="24203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43060" y="3815037"/>
            <a:ext cx="1335140" cy="133514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22672" y="4510653"/>
            <a:ext cx="2036240" cy="225571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691679" y="2234333"/>
            <a:ext cx="56162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Какие ощущения вы испытываете после </a:t>
            </a:r>
            <a:r>
              <a:rPr lang="ru-RU" sz="2800" b="1" dirty="0" smtClean="0">
                <a:solidFill>
                  <a:srgbClr val="002060"/>
                </a:solidFill>
              </a:rPr>
              <a:t>мастер-класса?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0069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29908"/>
            <a:ext cx="8458200" cy="4230231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Эффективный </a:t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>урок?</a:t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мастер - класс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789040"/>
            <a:ext cx="3164098" cy="29019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3645024"/>
            <a:ext cx="4584589" cy="30421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196752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«Эффективный» 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 дающий эффект, действенный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Волшебный якорь урока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26270"/>
            <a:ext cx="2571713" cy="259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674" y="4245242"/>
            <a:ext cx="2542659" cy="2520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6016" y="1347733"/>
            <a:ext cx="37444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Действие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Слово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Образ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5157192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Положительные эмоции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345908" y="3818558"/>
            <a:ext cx="484632" cy="14104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Три «кита» эффективного урока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156965"/>
            <a:ext cx="35741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Целеполагание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941168"/>
            <a:ext cx="59401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Организация форм 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работы 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учащихся на уроке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9704" y="4514328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Р</a:t>
            </a:r>
            <a:r>
              <a:rPr lang="ru-RU" sz="4000" dirty="0" smtClean="0">
                <a:solidFill>
                  <a:srgbClr val="7030A0"/>
                </a:solidFill>
              </a:rPr>
              <a:t>ефлексия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647" y="1890594"/>
            <a:ext cx="2353260" cy="1981372"/>
          </a:xfrm>
          <a:prstGeom prst="rect">
            <a:avLst/>
          </a:prstGeom>
        </p:spPr>
      </p:pic>
      <p:sp>
        <p:nvSpPr>
          <p:cNvPr id="10" name="Стрелка вниз 9"/>
          <p:cNvSpPr/>
          <p:nvPr/>
        </p:nvSpPr>
        <p:spPr>
          <a:xfrm rot="7266538">
            <a:off x="3081376" y="1521700"/>
            <a:ext cx="413154" cy="16292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7802476">
            <a:off x="7074567" y="3066437"/>
            <a:ext cx="393514" cy="18394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21765">
            <a:off x="4025981" y="3687644"/>
            <a:ext cx="384823" cy="14640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332656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Целеполагание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338734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«Человек с ясной целью будет продвигаться даже по самой тяжкой дороге. Человек безо всякой цели не продвинется и по самой </a:t>
            </a:r>
            <a:r>
              <a:rPr lang="ru-RU" sz="2400" dirty="0" smtClean="0">
                <a:solidFill>
                  <a:srgbClr val="0070C0"/>
                </a:solidFill>
              </a:rPr>
              <a:t>гладкой». </a:t>
            </a:r>
          </a:p>
          <a:p>
            <a:pPr algn="r"/>
            <a:r>
              <a:rPr lang="ru-RU" sz="2400" dirty="0" smtClean="0">
                <a:solidFill>
                  <a:srgbClr val="0070C0"/>
                </a:solidFill>
              </a:rPr>
              <a:t>Томас </a:t>
            </a:r>
            <a:r>
              <a:rPr lang="ru-RU" sz="2400" dirty="0" err="1">
                <a:solidFill>
                  <a:srgbClr val="0070C0"/>
                </a:solidFill>
              </a:rPr>
              <a:t>Карлейль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3573016"/>
            <a:ext cx="1944216" cy="28592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30"/>
              </a:clrFrom>
              <a:clrTo>
                <a:srgbClr val="FFFF3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4841108"/>
            <a:ext cx="5492972" cy="15911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523" y="980728"/>
            <a:ext cx="8583958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133" y="235088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Организация форм работы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учащихся на уроке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492896"/>
            <a:ext cx="2030144" cy="9449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4149080"/>
            <a:ext cx="2024047" cy="9449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841" y="5011960"/>
            <a:ext cx="2304488" cy="9510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8275" y="4857738"/>
            <a:ext cx="2024047" cy="9510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8839" y="3906680"/>
            <a:ext cx="2030144" cy="9510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5260" y="2354486"/>
            <a:ext cx="2030144" cy="9510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9325793">
            <a:off x="2049229" y="1938154"/>
            <a:ext cx="1862446" cy="6314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871182">
            <a:off x="2364655" y="3068634"/>
            <a:ext cx="3310499" cy="5181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7717433">
            <a:off x="2287559" y="2423475"/>
            <a:ext cx="2292347" cy="5228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9419532">
            <a:off x="4051614" y="1491070"/>
            <a:ext cx="2178147" cy="343582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8201397">
            <a:off x="4819550" y="1164684"/>
            <a:ext cx="2247270" cy="33455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7453293">
            <a:off x="5574608" y="1129818"/>
            <a:ext cx="1239083" cy="1954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В течение всего урока поддерживай групповой </a:t>
            </a:r>
            <a:r>
              <a:rPr lang="ru-RU" sz="2800" dirty="0" smtClean="0">
                <a:solidFill>
                  <a:srgbClr val="002060"/>
                </a:solidFill>
              </a:rPr>
              <a:t>контакт </a:t>
            </a:r>
            <a:r>
              <a:rPr lang="ru-RU" sz="2800" dirty="0">
                <a:solidFill>
                  <a:srgbClr val="002060"/>
                </a:solidFill>
              </a:rPr>
              <a:t>с классом и индивидуальный </a:t>
            </a:r>
            <a:r>
              <a:rPr lang="ru-RU" sz="2800" dirty="0" smtClean="0">
                <a:solidFill>
                  <a:srgbClr val="002060"/>
                </a:solidFill>
              </a:rPr>
              <a:t>с </a:t>
            </a:r>
            <a:r>
              <a:rPr lang="ru-RU" sz="2800" dirty="0">
                <a:solidFill>
                  <a:srgbClr val="002060"/>
                </a:solidFill>
              </a:rPr>
              <a:t>каждым учеником.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2420888"/>
            <a:ext cx="2121592" cy="3950550"/>
          </a:xfrm>
          <a:prstGeom prst="rect">
            <a:avLst/>
          </a:prstGeom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83568" y="2708920"/>
            <a:ext cx="415746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002060"/>
                </a:solidFill>
              </a:rPr>
              <a:t>Способы поддержания контакта: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2400" dirty="0" smtClean="0">
                <a:solidFill>
                  <a:srgbClr val="002060"/>
                </a:solidFill>
              </a:rPr>
              <a:t>Речь</a:t>
            </a:r>
            <a:endParaRPr lang="ru-RU" altLang="ru-RU" sz="2400" dirty="0">
              <a:solidFill>
                <a:srgbClr val="00206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2400" dirty="0">
                <a:solidFill>
                  <a:srgbClr val="002060"/>
                </a:solidFill>
              </a:rPr>
              <a:t>Контакт </a:t>
            </a:r>
            <a:r>
              <a:rPr lang="ru-RU" altLang="ru-RU" sz="2400" dirty="0" smtClean="0">
                <a:solidFill>
                  <a:srgbClr val="002060"/>
                </a:solidFill>
              </a:rPr>
              <a:t>глаз</a:t>
            </a:r>
            <a:endParaRPr lang="ru-RU" altLang="ru-RU" sz="2400" dirty="0">
              <a:solidFill>
                <a:srgbClr val="00206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2400" dirty="0" smtClean="0">
                <a:solidFill>
                  <a:srgbClr val="002060"/>
                </a:solidFill>
              </a:rPr>
              <a:t> Улыбка</a:t>
            </a:r>
            <a:endParaRPr lang="ru-RU" altLang="ru-RU" sz="2400" dirty="0">
              <a:solidFill>
                <a:srgbClr val="00206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2400" dirty="0">
                <a:solidFill>
                  <a:srgbClr val="002060"/>
                </a:solidFill>
              </a:rPr>
              <a:t>Внимание к </a:t>
            </a:r>
            <a:r>
              <a:rPr lang="ru-RU" altLang="ru-RU" sz="2400" dirty="0" smtClean="0">
                <a:solidFill>
                  <a:srgbClr val="002060"/>
                </a:solidFill>
              </a:rPr>
              <a:t>каждому</a:t>
            </a:r>
            <a:endParaRPr lang="ru-RU" alt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EFFF2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379</TotalTime>
  <Words>181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Franklin Gothic Book</vt:lpstr>
      <vt:lpstr>Franklin Gothic Medium</vt:lpstr>
      <vt:lpstr>Wingdings 2</vt:lpstr>
      <vt:lpstr>Трек</vt:lpstr>
      <vt:lpstr>Презентация PowerPoint</vt:lpstr>
      <vt:lpstr>Эффективный  урок?  мастер -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Знакомые незнакомцы  викторина о химических элементах</dc:title>
  <dc:creator>Admin</dc:creator>
  <cp:lastModifiedBy>Епифанова Ирина Алексеевна</cp:lastModifiedBy>
  <cp:revision>25</cp:revision>
  <dcterms:created xsi:type="dcterms:W3CDTF">2015-01-20T16:49:17Z</dcterms:created>
  <dcterms:modified xsi:type="dcterms:W3CDTF">2021-11-09T16:01:08Z</dcterms:modified>
</cp:coreProperties>
</file>